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8"/>
  </p:sldMasterIdLst>
  <p:notesMasterIdLst>
    <p:notesMasterId r:id="rId10"/>
  </p:notesMasterIdLst>
  <p:sldIdLst>
    <p:sldId id="4221" r:id="rId9"/>
  </p:sldIdLst>
  <p:sldSz cx="12192000" cy="6858000"/>
  <p:notesSz cx="6858000" cy="9144000"/>
  <p:custDataLst>
    <p:custData r:id="rId6"/>
    <p:custData r:id="rId2"/>
    <p:custData r:id="rId1"/>
    <p:custData r:id="rId3"/>
    <p:custData r:id="rId7"/>
    <p:custData r:id="rId5"/>
    <p:custData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A61A"/>
    <a:srgbClr val="EAEAEA"/>
    <a:srgbClr val="DDDDDD"/>
    <a:srgbClr val="F8F8F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35A36-66B6-491C-8E2C-55AF350C7545}" type="datetimeFigureOut">
              <a:rPr lang="en-NZ" smtClean="0"/>
              <a:t>8/08/2023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90A38-960A-4D80-875C-7701A9C9CC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919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00E18-8F5E-443A-ACE6-45C83FCDA3ED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63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3815" y="6140648"/>
            <a:ext cx="792000" cy="4340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22B4B55-AC84-DC46-9710-EAF36FEDD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90" y="5591385"/>
            <a:ext cx="3917951" cy="212306"/>
          </a:xfrm>
        </p:spPr>
        <p:txBody>
          <a:bodyPr lIns="0" tIns="0" rIns="0" bIns="0"/>
          <a:lstStyle>
            <a:lvl1pPr>
              <a:defRPr sz="75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28 August 2019</a:t>
            </a:r>
          </a:p>
        </p:txBody>
      </p:sp>
      <p:sp>
        <p:nvSpPr>
          <p:cNvPr id="21" name="Title 11">
            <a:extLst>
              <a:ext uri="{FF2B5EF4-FFF2-40B4-BE49-F238E27FC236}">
                <a16:creationId xmlns:a16="http://schemas.microsoft.com/office/drawing/2014/main" id="{4A46F358-BC55-E74D-82FD-A90ABF305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43106"/>
            <a:ext cx="10512424" cy="1080000"/>
          </a:xfrm>
        </p:spPr>
        <p:txBody>
          <a:bodyPr lIns="0" tIns="0" rIns="0" bIns="0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slide</a:t>
            </a:r>
            <a:br>
              <a:rPr lang="en-GB" dirty="0"/>
            </a:br>
            <a:r>
              <a:rPr lang="en-GB" dirty="0"/>
              <a:t>Option 1 heading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B50B556-C254-3D4E-AF5A-B8FF607CF7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90" y="3764896"/>
            <a:ext cx="10512425" cy="339588"/>
          </a:xfrm>
        </p:spPr>
        <p:txBody>
          <a:bodyPr lIns="0" tIns="0" rIns="0" bIns="0"/>
          <a:lstStyle>
            <a:lvl1pPr>
              <a:defRPr b="1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 slide subheading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984D4E7-8E5F-E443-9B19-8EDAE9119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90" y="4115530"/>
            <a:ext cx="10512425" cy="339588"/>
          </a:xfrm>
        </p:spPr>
        <p:txBody>
          <a:bodyPr lIns="0" tIns="0" rIns="0" bIns="0"/>
          <a:lstStyle>
            <a:lvl1pPr>
              <a:defRPr sz="1725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Optional document information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A491D3-3EC1-A547-B666-B456DBA79F57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rgbClr val="FFFFFF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90403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1E694-77DB-4D4A-90B9-B9B74DD25D4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3815" y="6140803"/>
            <a:ext cx="792000" cy="4337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D0EE6-21F2-E649-9762-54318DDEA95A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rgbClr val="FFFFFF"/>
                </a:solidFill>
              </a:rPr>
              <a:t>INTERNAL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EE62E60-4112-B445-81E4-223863A3F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1289" y="1838758"/>
            <a:ext cx="4860923" cy="1080000"/>
          </a:xfrm>
        </p:spPr>
        <p:txBody>
          <a:bodyPr lIns="0" tIns="0" rIns="0" bIns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break slide</a:t>
            </a:r>
            <a:br>
              <a:rPr lang="en-GB" dirty="0"/>
            </a:br>
            <a:r>
              <a:rPr lang="en-GB" dirty="0"/>
              <a:t>Option 7 heading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130BB5-850F-3C41-8120-83B836A4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1289" y="4359610"/>
            <a:ext cx="4860923" cy="339588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Optional 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4224773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pos="5120" userDrawn="1">
          <p15:clr>
            <a:srgbClr val="FBAE40"/>
          </p15:clr>
        </p15:guide>
        <p15:guide id="7" pos="54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8 (with pictu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5BA4DA-F6C5-B04D-9391-E71E0BDDC4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algn="ctr">
              <a:defRPr sz="1125" b="0"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3815" y="6140803"/>
            <a:ext cx="792000" cy="4337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D0EE6-21F2-E649-9762-54318DDEA95A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rgbClr val="FFFFFF"/>
                </a:solidFill>
              </a:rPr>
              <a:t>INTERNAL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EE62E60-4112-B445-81E4-223863A3F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1289" y="1838758"/>
            <a:ext cx="4860923" cy="1080000"/>
          </a:xfrm>
        </p:spPr>
        <p:txBody>
          <a:bodyPr lIns="0" tIns="0" rIns="0" bIns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break slide</a:t>
            </a:r>
            <a:br>
              <a:rPr lang="en-GB" dirty="0"/>
            </a:br>
            <a:r>
              <a:rPr lang="en-GB" dirty="0"/>
              <a:t>Option 8 heading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130BB5-850F-3C41-8120-83B836A4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1289" y="4359610"/>
            <a:ext cx="4860923" cy="339588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Optional 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901359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>
          <p15:clr>
            <a:srgbClr val="FBAE40"/>
          </p15:clr>
        </p15:guide>
        <p15:guide id="2" orient="horz" pos="527">
          <p15:clr>
            <a:srgbClr val="FBAE40"/>
          </p15:clr>
        </p15:guide>
        <p15:guide id="3" pos="9535">
          <p15:clr>
            <a:srgbClr val="FBAE40"/>
          </p15:clr>
        </p15:guide>
        <p15:guide id="4" orient="horz" pos="3589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5120">
          <p15:clr>
            <a:srgbClr val="FBAE40"/>
          </p15:clr>
        </p15:guide>
        <p15:guide id="7" pos="54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3815" y="6140648"/>
            <a:ext cx="792000" cy="4340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21" name="Title 11">
            <a:extLst>
              <a:ext uri="{FF2B5EF4-FFF2-40B4-BE49-F238E27FC236}">
                <a16:creationId xmlns:a16="http://schemas.microsoft.com/office/drawing/2014/main" id="{4A46F358-BC55-E74D-82FD-A90ABF305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941465"/>
            <a:ext cx="10512424" cy="1080000"/>
          </a:xfrm>
        </p:spPr>
        <p:txBody>
          <a:bodyPr lIns="0" tIns="0" rIns="0" bIns="0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A491D3-3EC1-A547-B666-B456DBA79F57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rgbClr val="FFFFFF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94756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 2"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15" y="6137529"/>
            <a:ext cx="792000" cy="4402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rgbClr val="002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9EEAAD-FFAB-2D44-AEE5-F53C9B2E52C6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chemeClr val="tx1"/>
                </a:solidFill>
              </a:rPr>
              <a:t>INTERNAL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779C5A7-C9CD-E94A-806B-5095FE6186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941465"/>
            <a:ext cx="10512424" cy="1080000"/>
          </a:xfrm>
        </p:spPr>
        <p:txBody>
          <a:bodyPr lIns="0" tIns="0" rIns="0" bIns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5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15" y="6137529"/>
            <a:ext cx="792000" cy="4402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rgbClr val="002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D16A4-3147-F440-843C-F3E142709065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chemeClr val="tx1"/>
                </a:solidFill>
              </a:rPr>
              <a:t>INTERNAL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4B742469-2283-544A-B5E7-325842B0D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941465"/>
            <a:ext cx="10512424" cy="1080000"/>
          </a:xfrm>
        </p:spPr>
        <p:txBody>
          <a:bodyPr lIns="0" tIns="0" rIns="0" bIns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14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blipFill dpi="0" rotWithShape="1">
          <a:blip r:embed="rId2">
            <a:alphaModFix amt="7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15" y="6137529"/>
            <a:ext cx="792000" cy="4402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rgbClr val="002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22B4B55-AC84-DC46-9710-EAF36FEDD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90" y="5591385"/>
            <a:ext cx="3917951" cy="212306"/>
          </a:xfrm>
        </p:spPr>
        <p:txBody>
          <a:bodyPr lIns="0" tIns="0" rIns="0" bIns="0"/>
          <a:lstStyle>
            <a:lvl1pPr>
              <a:defRPr sz="750"/>
            </a:lvl1pPr>
          </a:lstStyle>
          <a:p>
            <a:pPr lvl="0"/>
            <a:r>
              <a:rPr lang="en-GB" dirty="0"/>
              <a:t>28 August 2019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C7DD2485-C382-2349-90C9-21CD0784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49985"/>
            <a:ext cx="10512424" cy="1080000"/>
          </a:xfrm>
        </p:spPr>
        <p:txBody>
          <a:bodyPr lIns="0" tIns="0" rIns="0" bIns="0"/>
          <a:lstStyle>
            <a:lvl1pPr>
              <a:defRPr sz="4500"/>
            </a:lvl1pPr>
          </a:lstStyle>
          <a:p>
            <a:r>
              <a:rPr lang="en-GB" dirty="0"/>
              <a:t>Title slide</a:t>
            </a:r>
            <a:br>
              <a:rPr lang="en-GB" dirty="0"/>
            </a:br>
            <a:r>
              <a:rPr lang="en-GB" dirty="0"/>
              <a:t>Option 2 heading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4F69E0-0DDA-AB49-9241-14621ECD2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90" y="3771775"/>
            <a:ext cx="10512425" cy="339588"/>
          </a:xfrm>
        </p:spPr>
        <p:txBody>
          <a:bodyPr lIns="0" tIns="0" rIns="0" bIns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 slide subheading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DF9B856-944B-254B-8D29-DFC0E6637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90" y="4122409"/>
            <a:ext cx="10512425" cy="339588"/>
          </a:xfrm>
        </p:spPr>
        <p:txBody>
          <a:bodyPr lIns="0" tIns="0" rIns="0" bIns="0"/>
          <a:lstStyle>
            <a:lvl1pPr>
              <a:defRPr sz="1725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Optional document information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9EEAAD-FFAB-2D44-AEE5-F53C9B2E52C6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chemeClr val="tx1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500066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15" y="6137529"/>
            <a:ext cx="792000" cy="4402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rgbClr val="002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EE62E60-4112-B445-81E4-223863A3F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43109"/>
            <a:ext cx="10512424" cy="1080000"/>
          </a:xfrm>
        </p:spPr>
        <p:txBody>
          <a:bodyPr lIns="0" tIns="0" rIns="0" bIns="0"/>
          <a:lstStyle>
            <a:lvl1pPr>
              <a:defRPr sz="4500"/>
            </a:lvl1pPr>
          </a:lstStyle>
          <a:p>
            <a:r>
              <a:rPr lang="en-GB" dirty="0"/>
              <a:t>Title slide </a:t>
            </a:r>
            <a:br>
              <a:rPr lang="en-GB" dirty="0"/>
            </a:br>
            <a:r>
              <a:rPr lang="en-GB" dirty="0"/>
              <a:t>Option 3 heading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130BB5-850F-3C41-8120-83B836A4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90" y="3764899"/>
            <a:ext cx="10512425" cy="339588"/>
          </a:xfrm>
        </p:spPr>
        <p:txBody>
          <a:bodyPr lIns="0" tIns="0" rIns="0" bIns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 slide subheading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22B4B55-AC84-DC46-9710-EAF36FEDD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90" y="5591385"/>
            <a:ext cx="3917951" cy="212306"/>
          </a:xfrm>
        </p:spPr>
        <p:txBody>
          <a:bodyPr lIns="0" tIns="0" rIns="0" bIns="0"/>
          <a:lstStyle>
            <a:lvl1pPr>
              <a:defRPr sz="750"/>
            </a:lvl1pPr>
          </a:lstStyle>
          <a:p>
            <a:pPr lvl="0"/>
            <a:r>
              <a:rPr lang="en-GB" dirty="0"/>
              <a:t>28 August 2019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74A5365-8E87-8F44-BF6B-9311BF1F2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90" y="4115533"/>
            <a:ext cx="10512425" cy="339588"/>
          </a:xfrm>
        </p:spPr>
        <p:txBody>
          <a:bodyPr lIns="0" tIns="0" rIns="0" bIns="0"/>
          <a:lstStyle>
            <a:lvl1pPr>
              <a:defRPr sz="1725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Optional document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D16A4-3147-F440-843C-F3E142709065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chemeClr val="tx1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617983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3815" y="6140648"/>
            <a:ext cx="792000" cy="4340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EE62E60-4112-B445-81E4-223863A3F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49985"/>
            <a:ext cx="10512424" cy="1080000"/>
          </a:xfrm>
        </p:spPr>
        <p:txBody>
          <a:bodyPr lIns="0" tIns="0" rIns="0" bIns="0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Section break slide</a:t>
            </a:r>
            <a:br>
              <a:rPr lang="en-GB" dirty="0"/>
            </a:br>
            <a:r>
              <a:rPr lang="en-GB" dirty="0"/>
              <a:t>Option 1 heading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130BB5-850F-3C41-8120-83B836A4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90" y="3771775"/>
            <a:ext cx="10512425" cy="339588"/>
          </a:xfrm>
        </p:spPr>
        <p:txBody>
          <a:bodyPr lIns="0" tIns="0" rIns="0" bIns="0"/>
          <a:lstStyle>
            <a:lvl1pPr>
              <a:defRPr b="0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Optional section subheading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7955A3-ED27-674F-AAA8-368091A8C6A5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rgbClr val="FFFFFF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15163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3815" y="6140803"/>
            <a:ext cx="792000" cy="4337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D0EE6-21F2-E649-9762-54318DDEA95A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chemeClr val="tx1"/>
                </a:solidFill>
              </a:rPr>
              <a:t>INTERNAL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EE62E60-4112-B445-81E4-223863A3F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49985"/>
            <a:ext cx="10512424" cy="1080000"/>
          </a:xfrm>
        </p:spPr>
        <p:txBody>
          <a:bodyPr lIns="0" tIns="0" rIns="0" bIns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break slide</a:t>
            </a:r>
            <a:br>
              <a:rPr lang="en-GB" dirty="0"/>
            </a:br>
            <a:r>
              <a:rPr lang="en-GB" dirty="0"/>
              <a:t>Option 2 heading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130BB5-850F-3C41-8120-83B836A4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90" y="3771775"/>
            <a:ext cx="10512425" cy="339588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Optional 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35587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3815" y="6140803"/>
            <a:ext cx="792000" cy="4337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D0EE6-21F2-E649-9762-54318DDEA95A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rgbClr val="FFFFFF"/>
                </a:solidFill>
              </a:rPr>
              <a:t>INTERNAL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EE62E60-4112-B445-81E4-223863A3F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49985"/>
            <a:ext cx="10512424" cy="1080000"/>
          </a:xfrm>
        </p:spPr>
        <p:txBody>
          <a:bodyPr lIns="0" tIns="0" rIns="0" bIns="0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Section break slide</a:t>
            </a:r>
            <a:br>
              <a:rPr lang="en-GB" dirty="0"/>
            </a:br>
            <a:r>
              <a:rPr lang="en-GB" dirty="0"/>
              <a:t>Option 3 heading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130BB5-850F-3C41-8120-83B836A4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90" y="3771775"/>
            <a:ext cx="10512425" cy="339588"/>
          </a:xfrm>
        </p:spPr>
        <p:txBody>
          <a:bodyPr lIns="0" tIns="0" rIns="0" bIns="0"/>
          <a:lstStyle>
            <a:lvl1pPr>
              <a:defRPr b="0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Optional 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1447371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3815" y="6140803"/>
            <a:ext cx="792000" cy="4337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D0EE6-21F2-E649-9762-54318DDEA95A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chemeClr val="tx1"/>
                </a:solidFill>
              </a:rPr>
              <a:t>INTERNAL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EE62E60-4112-B445-81E4-223863A3F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49985"/>
            <a:ext cx="10512424" cy="1080000"/>
          </a:xfrm>
        </p:spPr>
        <p:txBody>
          <a:bodyPr lIns="0" tIns="0" rIns="0" bIns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break slide</a:t>
            </a:r>
            <a:br>
              <a:rPr lang="en-GB" dirty="0"/>
            </a:br>
            <a:r>
              <a:rPr lang="en-GB" dirty="0"/>
              <a:t>Option 4 heading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130BB5-850F-3C41-8120-83B836A4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90" y="3771775"/>
            <a:ext cx="10512425" cy="339588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Optional 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3331845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3815" y="6140803"/>
            <a:ext cx="792000" cy="4337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D0EE6-21F2-E649-9762-54318DDEA95A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chemeClr val="tx1"/>
                </a:solidFill>
              </a:rPr>
              <a:t>INTERNAL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EE62E60-4112-B445-81E4-223863A3F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49985"/>
            <a:ext cx="10512424" cy="1080000"/>
          </a:xfrm>
        </p:spPr>
        <p:txBody>
          <a:bodyPr lIns="0" tIns="0" rIns="0" bIns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break slide</a:t>
            </a:r>
            <a:br>
              <a:rPr lang="en-GB" dirty="0"/>
            </a:br>
            <a:r>
              <a:rPr lang="en-GB" dirty="0"/>
              <a:t>Option 5 heading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130BB5-850F-3C41-8120-83B836A4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90" y="3771775"/>
            <a:ext cx="10512425" cy="339588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Optional 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1342225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PTION 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0B8FC5-4CB4-40FC-81E2-3CAAAB9A8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3815" y="6140803"/>
            <a:ext cx="792000" cy="4337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7A4447-2C44-411A-8C24-ACEC8ADE8148}"/>
              </a:ext>
            </a:extLst>
          </p:cNvPr>
          <p:cNvSpPr/>
          <p:nvPr/>
        </p:nvSpPr>
        <p:spPr>
          <a:xfrm>
            <a:off x="410901" y="397906"/>
            <a:ext cx="11366339" cy="5720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D0EE6-21F2-E649-9762-54318DDEA95A}"/>
              </a:ext>
            </a:extLst>
          </p:cNvPr>
          <p:cNvSpPr txBox="1"/>
          <p:nvPr userDrawn="1"/>
        </p:nvSpPr>
        <p:spPr>
          <a:xfrm>
            <a:off x="386187" y="6203724"/>
            <a:ext cx="161662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685783"/>
            <a:r>
              <a:rPr lang="en-NZ" sz="600" dirty="0">
                <a:solidFill>
                  <a:srgbClr val="FFFFFF"/>
                </a:solidFill>
              </a:rPr>
              <a:t>INTERNAL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EE62E60-4112-B445-81E4-223863A3F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49985"/>
            <a:ext cx="10512424" cy="1080000"/>
          </a:xfrm>
        </p:spPr>
        <p:txBody>
          <a:bodyPr lIns="0" tIns="0" rIns="0" bIns="0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Section break slide</a:t>
            </a:r>
            <a:br>
              <a:rPr lang="en-GB" dirty="0"/>
            </a:br>
            <a:r>
              <a:rPr lang="en-GB" dirty="0"/>
              <a:t>Option 6 heading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130BB5-850F-3C41-8120-83B836A4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90" y="3771775"/>
            <a:ext cx="10512425" cy="339588"/>
          </a:xfrm>
        </p:spPr>
        <p:txBody>
          <a:bodyPr lIns="0" tIns="0" rIns="0" bIns="0"/>
          <a:lstStyle>
            <a:lvl1pPr>
              <a:defRPr b="0" i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Optional section subheading</a:t>
            </a:r>
          </a:p>
        </p:txBody>
      </p:sp>
    </p:spTree>
    <p:extLst>
      <p:ext uri="{BB962C8B-B14F-4D97-AF65-F5344CB8AC3E}">
        <p14:creationId xmlns:p14="http://schemas.microsoft.com/office/powerpoint/2010/main" val="3573617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  <p15:guide id="2" orient="horz" pos="527" userDrawn="1">
          <p15:clr>
            <a:srgbClr val="FBAE40"/>
          </p15:clr>
        </p15:guide>
        <p15:guide id="3" pos="9535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2349000"/>
            <a:ext cx="11232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770072"/>
            <a:ext cx="10512424" cy="15814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MSIPCMContentMarking" descr="{&quot;HashCode&quot;:-1594776973,&quot;Placement&quot;:&quot;Header&quot;,&quot;Top&quot;:0.0,&quot;Left&quot;:421.8256,&quot;SlideWidth&quot;:960,&quot;SlideHeight&quot;:540}">
            <a:extLst>
              <a:ext uri="{FF2B5EF4-FFF2-40B4-BE49-F238E27FC236}">
                <a16:creationId xmlns:a16="http://schemas.microsoft.com/office/drawing/2014/main" id="{6A3F262F-DDF8-4DE0-88DA-B4CE737023A7}"/>
              </a:ext>
            </a:extLst>
          </p:cNvPr>
          <p:cNvSpPr txBox="1"/>
          <p:nvPr userDrawn="1"/>
        </p:nvSpPr>
        <p:spPr>
          <a:xfrm>
            <a:off x="5357185" y="0"/>
            <a:ext cx="147762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</a:rPr>
              <a:t>HIGHLY CONFIDENTIAL</a:t>
            </a:r>
          </a:p>
        </p:txBody>
      </p:sp>
      <p:sp>
        <p:nvSpPr>
          <p:cNvPr id="5" name="MSIPCMContentMarking" descr="{&quot;HashCode&quot;:-1570639404,&quot;Placement&quot;:&quot;Footer&quot;,&quot;Top&quot;:519.343,&quot;Left&quot;:421.8256,&quot;SlideWidth&quot;:960,&quot;SlideHeight&quot;:540}">
            <a:extLst>
              <a:ext uri="{FF2B5EF4-FFF2-40B4-BE49-F238E27FC236}">
                <a16:creationId xmlns:a16="http://schemas.microsoft.com/office/drawing/2014/main" id="{9E814C4F-FDEC-440C-8A5A-F64C05EC3A6C}"/>
              </a:ext>
            </a:extLst>
          </p:cNvPr>
          <p:cNvSpPr txBox="1"/>
          <p:nvPr userDrawn="1"/>
        </p:nvSpPr>
        <p:spPr>
          <a:xfrm>
            <a:off x="5357185" y="6595656"/>
            <a:ext cx="147762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72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dt="0"/>
  <p:txStyles>
    <p:titleStyle>
      <a:lvl1pPr algn="l" defTabSz="685783" rtl="0" eaLnBrk="1" fontAlgn="t" latinLnBrk="0" hangingPunct="1">
        <a:lnSpc>
          <a:spcPct val="65000"/>
        </a:lnSpc>
        <a:spcBef>
          <a:spcPct val="0"/>
        </a:spcBef>
        <a:buNone/>
        <a:defRPr lang="en-US" sz="4500" b="1" i="0" kern="1200" spc="-113" dirty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83" rtl="0" eaLnBrk="1" fontAlgn="t" latinLnBrk="0" hangingPunct="1">
        <a:lnSpc>
          <a:spcPct val="90000"/>
        </a:lnSpc>
        <a:spcBef>
          <a:spcPts val="0"/>
        </a:spcBef>
        <a:spcAft>
          <a:spcPts val="150"/>
        </a:spcAft>
        <a:buFont typeface="Wingdings" panose="05000000000000000000" pitchFamily="2" charset="2"/>
        <a:buNone/>
        <a:defRPr lang="en-US" sz="1800" b="1" i="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69993" indent="0" algn="l" defTabSz="685783" rtl="0" eaLnBrk="1" fontAlgn="t" latinLnBrk="0" hangingPunct="1">
        <a:lnSpc>
          <a:spcPct val="90000"/>
        </a:lnSpc>
        <a:spcBef>
          <a:spcPts val="375"/>
        </a:spcBef>
        <a:spcAft>
          <a:spcPts val="150"/>
        </a:spcAft>
        <a:buFont typeface="Arial" panose="020B0604020202020204" pitchFamily="34" charset="0"/>
        <a:buNone/>
        <a:defRPr lang="en-US" sz="1725" b="0" i="0" kern="1200" dirty="0" smtClean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39987" indent="0" algn="l" defTabSz="685783" rtl="0" eaLnBrk="1" fontAlgn="t" latinLnBrk="0" hangingPunct="1">
        <a:lnSpc>
          <a:spcPct val="90000"/>
        </a:lnSpc>
        <a:spcBef>
          <a:spcPts val="375"/>
        </a:spcBef>
        <a:spcAft>
          <a:spcPts val="150"/>
        </a:spcAft>
        <a:buClr>
          <a:schemeClr val="tx1"/>
        </a:buClr>
        <a:buFont typeface="System Font Regular"/>
        <a:buNone/>
        <a:defRPr lang="en-US" sz="750" b="1" i="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675" indent="0" algn="l" defTabSz="685783" rtl="0" eaLnBrk="1" fontAlgn="t" latinLnBrk="0" hangingPunct="1">
        <a:lnSpc>
          <a:spcPct val="90000"/>
        </a:lnSpc>
        <a:spcBef>
          <a:spcPts val="375"/>
        </a:spcBef>
        <a:spcAft>
          <a:spcPts val="150"/>
        </a:spcAft>
        <a:buFontTx/>
        <a:buNone/>
        <a:defRPr lang="en-US" sz="750" b="0" i="0" kern="1200" dirty="0" smtClean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371566" indent="0" algn="l" defTabSz="685783" rtl="0" eaLnBrk="1" fontAlgn="t" latinLnBrk="0" hangingPunct="1">
        <a:lnSpc>
          <a:spcPct val="90000"/>
        </a:lnSpc>
        <a:spcBef>
          <a:spcPts val="375"/>
        </a:spcBef>
        <a:spcAft>
          <a:spcPts val="150"/>
        </a:spcAft>
        <a:buFont typeface="Arial" panose="020B0604020202020204" pitchFamily="34" charset="0"/>
        <a:buNone/>
        <a:defRPr lang="en-US" sz="7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9535">
          <p15:clr>
            <a:srgbClr val="F26B43"/>
          </p15:clr>
        </p15:guide>
        <p15:guide id="3" pos="705">
          <p15:clr>
            <a:srgbClr val="F26B43"/>
          </p15:clr>
        </p15:guide>
        <p15:guide id="4" orient="horz" pos="35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F378203F-2B7C-1899-5A6B-F53A4B875DEE}"/>
              </a:ext>
            </a:extLst>
          </p:cNvPr>
          <p:cNvSpPr/>
          <p:nvPr/>
        </p:nvSpPr>
        <p:spPr>
          <a:xfrm>
            <a:off x="489286" y="2511882"/>
            <a:ext cx="2214763" cy="2083648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344C1F2-0EE1-4AEA-ADB4-F1BA3B999C6E}"/>
              </a:ext>
            </a:extLst>
          </p:cNvPr>
          <p:cNvGrpSpPr/>
          <p:nvPr/>
        </p:nvGrpSpPr>
        <p:grpSpPr>
          <a:xfrm>
            <a:off x="2387380" y="804539"/>
            <a:ext cx="9073116" cy="4654255"/>
            <a:chOff x="1484833" y="872822"/>
            <a:chExt cx="9201599" cy="498783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F69C256-A538-4A87-BF7C-EBD0215EE761}"/>
                </a:ext>
              </a:extLst>
            </p:cNvPr>
            <p:cNvCxnSpPr>
              <a:cxnSpLocks/>
            </p:cNvCxnSpPr>
            <p:nvPr/>
          </p:nvCxnSpPr>
          <p:spPr>
            <a:xfrm>
              <a:off x="2575292" y="3717043"/>
              <a:ext cx="0" cy="1947552"/>
            </a:xfrm>
            <a:prstGeom prst="line">
              <a:avLst/>
            </a:prstGeom>
            <a:noFill/>
            <a:ln w="222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1FFC729-7584-45C1-B860-2DD3F05C57D6}"/>
                </a:ext>
              </a:extLst>
            </p:cNvPr>
            <p:cNvCxnSpPr>
              <a:cxnSpLocks/>
            </p:cNvCxnSpPr>
            <p:nvPr/>
          </p:nvCxnSpPr>
          <p:spPr>
            <a:xfrm>
              <a:off x="3484640" y="3698670"/>
              <a:ext cx="0" cy="1947552"/>
            </a:xfrm>
            <a:prstGeom prst="line">
              <a:avLst/>
            </a:prstGeom>
            <a:noFill/>
            <a:ln w="222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D8A86BB-369A-407B-A499-1A3BFA13033B}"/>
                </a:ext>
              </a:extLst>
            </p:cNvPr>
            <p:cNvCxnSpPr>
              <a:cxnSpLocks/>
            </p:cNvCxnSpPr>
            <p:nvPr/>
          </p:nvCxnSpPr>
          <p:spPr>
            <a:xfrm>
              <a:off x="4328156" y="3698670"/>
              <a:ext cx="0" cy="1947552"/>
            </a:xfrm>
            <a:prstGeom prst="line">
              <a:avLst/>
            </a:prstGeom>
            <a:noFill/>
            <a:ln w="222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9634852-F8B2-4E22-B9B7-E7D32A907FDB}"/>
                </a:ext>
              </a:extLst>
            </p:cNvPr>
            <p:cNvCxnSpPr>
              <a:cxnSpLocks/>
            </p:cNvCxnSpPr>
            <p:nvPr/>
          </p:nvCxnSpPr>
          <p:spPr>
            <a:xfrm>
              <a:off x="5575709" y="3698670"/>
              <a:ext cx="0" cy="1947552"/>
            </a:xfrm>
            <a:prstGeom prst="line">
              <a:avLst/>
            </a:prstGeom>
            <a:noFill/>
            <a:ln w="222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1874634-9C4A-4743-8D97-CCE1B89C2099}"/>
                </a:ext>
              </a:extLst>
            </p:cNvPr>
            <p:cNvCxnSpPr>
              <a:cxnSpLocks/>
            </p:cNvCxnSpPr>
            <p:nvPr/>
          </p:nvCxnSpPr>
          <p:spPr>
            <a:xfrm>
              <a:off x="7099709" y="2115879"/>
              <a:ext cx="0" cy="3576275"/>
            </a:xfrm>
            <a:prstGeom prst="line">
              <a:avLst/>
            </a:prstGeom>
            <a:noFill/>
            <a:ln w="222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</a:ln>
            <a:effectLst/>
          </p:spPr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80F3A79-5032-4027-853C-0AACB52293A5}"/>
                </a:ext>
              </a:extLst>
            </p:cNvPr>
            <p:cNvGrpSpPr/>
            <p:nvPr/>
          </p:nvGrpSpPr>
          <p:grpSpPr>
            <a:xfrm>
              <a:off x="1484833" y="872822"/>
              <a:ext cx="9201599" cy="4987834"/>
              <a:chOff x="1484833" y="872822"/>
              <a:chExt cx="9201599" cy="4987834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2F558F4-D7F2-428C-B5F9-F0B490CF7AE3}"/>
                  </a:ext>
                </a:extLst>
              </p:cNvPr>
              <p:cNvGrpSpPr/>
              <p:nvPr/>
            </p:nvGrpSpPr>
            <p:grpSpPr>
              <a:xfrm>
                <a:off x="1484833" y="872822"/>
                <a:ext cx="9201599" cy="4987834"/>
                <a:chOff x="-171448" y="-196277"/>
                <a:chExt cx="9660153" cy="5171586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2E187771-5E32-4192-BD7D-1C0280C81CD6}"/>
                    </a:ext>
                  </a:extLst>
                </p:cNvPr>
                <p:cNvGrpSpPr/>
                <p:nvPr/>
              </p:nvGrpSpPr>
              <p:grpSpPr>
                <a:xfrm>
                  <a:off x="-171448" y="-196277"/>
                  <a:ext cx="9660153" cy="5171586"/>
                  <a:chOff x="-190497" y="-367727"/>
                  <a:chExt cx="9660153" cy="5171586"/>
                </a:xfrm>
              </p:grpSpPr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D3A5A219-14DF-4D95-BE4D-DD137B0DCE4D}"/>
                      </a:ext>
                    </a:extLst>
                  </p:cNvPr>
                  <p:cNvGrpSpPr/>
                  <p:nvPr/>
                </p:nvGrpSpPr>
                <p:grpSpPr>
                  <a:xfrm>
                    <a:off x="-190497" y="-367727"/>
                    <a:ext cx="9660153" cy="5171586"/>
                    <a:chOff x="-190497" y="-367727"/>
                    <a:chExt cx="9660153" cy="5171586"/>
                  </a:xfrm>
                </p:grpSpPr>
                <p:cxnSp>
                  <p:nvCxnSpPr>
                    <p:cNvPr id="162" name="Straight Connector 161">
                      <a:extLst>
                        <a:ext uri="{FF2B5EF4-FFF2-40B4-BE49-F238E27FC236}">
                          <a16:creationId xmlns:a16="http://schemas.microsoft.com/office/drawing/2014/main" id="{FE07C18F-EECF-47AE-BF06-BD2644C464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66700" y="-171450"/>
                      <a:ext cx="9525" cy="480060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002060"/>
                      </a:solidFill>
                      <a:prstDash val="solid"/>
                      <a:miter lim="800000"/>
                      <a:headEnd type="triangle"/>
                    </a:ln>
                    <a:effectLst/>
                  </p:spPr>
                </p:cxnSp>
                <p:cxnSp>
                  <p:nvCxnSpPr>
                    <p:cNvPr id="163" name="Straight Connector 162">
                      <a:extLst>
                        <a:ext uri="{FF2B5EF4-FFF2-40B4-BE49-F238E27FC236}">
                          <a16:creationId xmlns:a16="http://schemas.microsoft.com/office/drawing/2014/main" id="{6AABEF63-E9C8-487B-94FA-04FE832377F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57175" y="4600575"/>
                      <a:ext cx="8534400" cy="28575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00206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164" name="Straight Connector 163">
                      <a:extLst>
                        <a:ext uri="{FF2B5EF4-FFF2-40B4-BE49-F238E27FC236}">
                          <a16:creationId xmlns:a16="http://schemas.microsoft.com/office/drawing/2014/main" id="{DC2B6B7B-30E7-476D-9F2D-8FEE0C5A2E6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4325" y="2562225"/>
                      <a:ext cx="8467725" cy="0"/>
                    </a:xfrm>
                    <a:prstGeom prst="line">
                      <a:avLst/>
                    </a:prstGeom>
                    <a:noFill/>
                    <a:ln w="2222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lgDash"/>
                      <a:miter lim="800000"/>
                    </a:ln>
                    <a:effectLst/>
                  </p:spPr>
                </p:cxnSp>
                <p:sp>
                  <p:nvSpPr>
                    <p:cNvPr id="165" name="Text Box 2">
                      <a:extLst>
                        <a:ext uri="{FF2B5EF4-FFF2-40B4-BE49-F238E27FC236}">
                          <a16:creationId xmlns:a16="http://schemas.microsoft.com/office/drawing/2014/main" id="{BFFC4816-3B0A-48AF-A153-039C57E85E0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525180" y="2581275"/>
                      <a:ext cx="1352120" cy="2667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>
                      <a:defPPr>
                        <a:defRPr lang="en-US"/>
                      </a:defPPr>
                      <a:lvl1pPr marR="0" lvl="0" indent="0" fontAlgn="auto">
                        <a:lnSpc>
                          <a:spcPct val="107000"/>
                        </a:lnSpc>
                        <a:spcBef>
                          <a:spcPts val="1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b="1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E951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Breakeven</a:t>
                      </a:r>
                    </a:p>
                  </p:txBody>
                </p:sp>
                <p:sp>
                  <p:nvSpPr>
                    <p:cNvPr id="166" name="Text Box 2">
                      <a:extLst>
                        <a:ext uri="{FF2B5EF4-FFF2-40B4-BE49-F238E27FC236}">
                          <a16:creationId xmlns:a16="http://schemas.microsoft.com/office/drawing/2014/main" id="{BD41FCA0-037C-4755-B283-BC961BC323B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18423" y="4537159"/>
                      <a:ext cx="1051233" cy="2667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>
                      <a:defPPr>
                        <a:defRPr lang="en-US"/>
                      </a:defPPr>
                      <a:lvl1pPr marR="0" lvl="0" indent="0" fontAlgn="auto">
                        <a:lnSpc>
                          <a:spcPct val="107000"/>
                        </a:lnSpc>
                        <a:spcBef>
                          <a:spcPts val="1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b="1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E951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E951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167" name="Text Box 2">
                      <a:extLst>
                        <a:ext uri="{FF2B5EF4-FFF2-40B4-BE49-F238E27FC236}">
                          <a16:creationId xmlns:a16="http://schemas.microsoft.com/office/drawing/2014/main" id="{8E764939-13C2-4DA7-AEB6-8188DF01AA6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 rot="16200000">
                      <a:off x="-635767" y="77543"/>
                      <a:ext cx="1093381" cy="202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>
                      <a:defPPr>
                        <a:defRPr lang="en-US"/>
                      </a:defPPr>
                      <a:lvl1pPr marR="0" lvl="0" indent="0" fontAlgn="auto">
                        <a:lnSpc>
                          <a:spcPct val="107000"/>
                        </a:lnSpc>
                        <a:spcBef>
                          <a:spcPts val="1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b="1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E951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Profit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E951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p:txBody>
                </p:sp>
              </p:grp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2EE0BCE9-898D-433B-B00A-E471139FF1CA}"/>
                      </a:ext>
                    </a:extLst>
                  </p:cNvPr>
                  <p:cNvSpPr/>
                  <p:nvPr/>
                </p:nvSpPr>
                <p:spPr>
                  <a:xfrm>
                    <a:off x="285750" y="152400"/>
                    <a:ext cx="8181975" cy="3961103"/>
                  </a:xfrm>
                  <a:custGeom>
                    <a:avLst/>
                    <a:gdLst>
                      <a:gd name="connsiteX0" fmla="*/ 0 w 8181975"/>
                      <a:gd name="connsiteY0" fmla="*/ 2409825 h 3961103"/>
                      <a:gd name="connsiteX1" fmla="*/ 2266950 w 8181975"/>
                      <a:gd name="connsiteY1" fmla="*/ 3914775 h 3961103"/>
                      <a:gd name="connsiteX2" fmla="*/ 5229225 w 8181975"/>
                      <a:gd name="connsiteY2" fmla="*/ 847725 h 3961103"/>
                      <a:gd name="connsiteX3" fmla="*/ 8181975 w 8181975"/>
                      <a:gd name="connsiteY3" fmla="*/ 0 h 396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81975" h="3961103">
                        <a:moveTo>
                          <a:pt x="0" y="2409825"/>
                        </a:moveTo>
                        <a:cubicBezTo>
                          <a:pt x="697706" y="3292475"/>
                          <a:pt x="1395413" y="4175125"/>
                          <a:pt x="2266950" y="3914775"/>
                        </a:cubicBezTo>
                        <a:cubicBezTo>
                          <a:pt x="3138487" y="3654425"/>
                          <a:pt x="4243388" y="1500187"/>
                          <a:pt x="5229225" y="847725"/>
                        </a:cubicBezTo>
                        <a:cubicBezTo>
                          <a:pt x="6215062" y="195263"/>
                          <a:pt x="7198518" y="97631"/>
                          <a:pt x="8181975" y="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NZ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58" name="Text Box 2">
                  <a:extLst>
                    <a:ext uri="{FF2B5EF4-FFF2-40B4-BE49-F238E27FC236}">
                      <a16:creationId xmlns:a16="http://schemas.microsoft.com/office/drawing/2014/main" id="{D296A897-20EF-4C85-ABE9-AD6CDAA8F8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609" y="1743075"/>
                  <a:ext cx="2036634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13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951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Uncertainty &gt;&gt;&gt;</a:t>
                  </a:r>
                  <a:endParaRPr kumimoji="0" lang="en-N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951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9" name="Text Box 2">
                  <a:extLst>
                    <a:ext uri="{FF2B5EF4-FFF2-40B4-BE49-F238E27FC236}">
                      <a16:creationId xmlns:a16="http://schemas.microsoft.com/office/drawing/2014/main" id="{B7B188E3-57AF-4753-9112-0E6E20E5E4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5395" y="1572996"/>
                  <a:ext cx="140970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defPPr>
                    <a:defRPr lang="en-US"/>
                  </a:defPPr>
                  <a:lvl1pPr marR="0" lvl="0" indent="0" fontAlgn="auto">
                    <a:lnSpc>
                      <a:spcPct val="107000"/>
                    </a:lnSpc>
                    <a:spcBef>
                      <a:spcPts val="13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b="1" i="0" u="none" strike="noStrike" kern="0" cap="none" spc="0" normalizeH="0" baseline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13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9516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Risk &gt;&gt;&gt;</a:t>
                  </a:r>
                </a:p>
              </p:txBody>
            </p:sp>
          </p:grp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89E3519-787F-4422-9352-4402D7116F40}"/>
                  </a:ext>
                </a:extLst>
              </p:cNvPr>
              <p:cNvSpPr txBox="1"/>
              <p:nvPr/>
            </p:nvSpPr>
            <p:spPr>
              <a:xfrm>
                <a:off x="1862954" y="5424341"/>
                <a:ext cx="786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F6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Research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4F790FD-59F3-4460-97D1-98F3A779CEF9}"/>
                  </a:ext>
                </a:extLst>
              </p:cNvPr>
              <p:cNvSpPr txBox="1"/>
              <p:nvPr/>
            </p:nvSpPr>
            <p:spPr>
              <a:xfrm>
                <a:off x="2560450" y="5421038"/>
                <a:ext cx="11914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F6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Pre-revenue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00957671-FEFB-4281-B146-2B11FF269AB9}"/>
                  </a:ext>
                </a:extLst>
              </p:cNvPr>
              <p:cNvSpPr txBox="1"/>
              <p:nvPr/>
            </p:nvSpPr>
            <p:spPr>
              <a:xfrm>
                <a:off x="3524174" y="5415155"/>
                <a:ext cx="7644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F6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Revenue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8952BD33-3C6A-4243-8D3D-9446CA719B07}"/>
                  </a:ext>
                </a:extLst>
              </p:cNvPr>
              <p:cNvSpPr txBox="1"/>
              <p:nvPr/>
            </p:nvSpPr>
            <p:spPr>
              <a:xfrm>
                <a:off x="4538704" y="5415155"/>
                <a:ext cx="8264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F6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Pre-profit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6E48C8-E9C8-4179-A0AD-F800ABDF5A5C}"/>
                  </a:ext>
                </a:extLst>
              </p:cNvPr>
              <p:cNvSpPr txBox="1"/>
              <p:nvPr/>
            </p:nvSpPr>
            <p:spPr>
              <a:xfrm>
                <a:off x="6020992" y="5401376"/>
                <a:ext cx="11914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F6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Profit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CCEB141-4A91-4F1D-917C-407DD4B525F1}"/>
                  </a:ext>
                </a:extLst>
              </p:cNvPr>
              <p:cNvSpPr txBox="1"/>
              <p:nvPr/>
            </p:nvSpPr>
            <p:spPr>
              <a:xfrm>
                <a:off x="8087122" y="5381714"/>
                <a:ext cx="11914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F6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Maturity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8A0759E-B198-43D7-86B8-B7C4F6D04563}"/>
              </a:ext>
            </a:extLst>
          </p:cNvPr>
          <p:cNvGrpSpPr/>
          <p:nvPr/>
        </p:nvGrpSpPr>
        <p:grpSpPr>
          <a:xfrm>
            <a:off x="2725497" y="5439023"/>
            <a:ext cx="8076698" cy="1083628"/>
            <a:chOff x="0" y="0"/>
            <a:chExt cx="8191071" cy="1161294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A90ADAD-7196-4A8A-8976-B47CF4FF74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0" y="246283"/>
              <a:ext cx="8133921" cy="15826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 Box 2">
              <a:extLst>
                <a:ext uri="{FF2B5EF4-FFF2-40B4-BE49-F238E27FC236}">
                  <a16:creationId xmlns:a16="http://schemas.microsoft.com/office/drawing/2014/main" id="{2D544570-708F-43FC-A3FA-377267370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4097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13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Funding alternatives </a:t>
              </a:r>
              <a:endParaRPr kumimoji="0" lang="en-NZ" sz="1100" b="0" i="0" u="none" strike="noStrike" kern="1200" cap="none" spc="0" normalizeH="0" baseline="0" noProof="0" dirty="0">
                <a:ln>
                  <a:noFill/>
                </a:ln>
                <a:solidFill>
                  <a:srgbClr val="002F6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Text Box 2">
              <a:extLst>
                <a:ext uri="{FF2B5EF4-FFF2-40B4-BE49-F238E27FC236}">
                  <a16:creationId xmlns:a16="http://schemas.microsoft.com/office/drawing/2014/main" id="{890C134A-82E5-4E84-AB6F-3E578358B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" y="239303"/>
              <a:ext cx="17145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13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Founders</a:t>
              </a:r>
              <a:endParaRPr kumimoji="0" lang="en-NZ" sz="1100" b="0" i="0" u="none" strike="noStrike" kern="1200" cap="none" spc="0" normalizeH="0" baseline="0" noProof="0" dirty="0">
                <a:ln>
                  <a:noFill/>
                </a:ln>
                <a:solidFill>
                  <a:srgbClr val="002F6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Text Box 2">
              <a:extLst>
                <a:ext uri="{FF2B5EF4-FFF2-40B4-BE49-F238E27FC236}">
                  <a16:creationId xmlns:a16="http://schemas.microsoft.com/office/drawing/2014/main" id="{B3B0AA3D-A4BE-40C6-B3A1-1ABB67DC9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301" y="257176"/>
              <a:ext cx="1685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13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Friends</a:t>
              </a:r>
              <a:br>
                <a:rPr kumimoji="0" lang="en-N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N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Family</a:t>
              </a:r>
            </a:p>
          </p:txBody>
        </p:sp>
        <p:sp>
          <p:nvSpPr>
            <p:cNvPr id="174" name="Text Box 2">
              <a:extLst>
                <a:ext uri="{FF2B5EF4-FFF2-40B4-BE49-F238E27FC236}">
                  <a16:creationId xmlns:a16="http://schemas.microsoft.com/office/drawing/2014/main" id="{F66E33EF-A2FA-4930-935D-AF9EDA47E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9358" y="262109"/>
              <a:ext cx="1924050" cy="89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13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Early Stage VCs</a:t>
              </a:r>
              <a:br>
                <a:rPr kumimoji="0" lang="en-N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N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Angel Investors</a:t>
              </a:r>
              <a:endParaRPr kumimoji="0" lang="en-NZ" sz="1100" b="0" i="0" u="none" strike="noStrike" kern="1200" cap="none" spc="0" normalizeH="0" baseline="0" noProof="0" dirty="0">
                <a:ln>
                  <a:noFill/>
                </a:ln>
                <a:solidFill>
                  <a:srgbClr val="002F6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Text Box 2">
              <a:extLst>
                <a:ext uri="{FF2B5EF4-FFF2-40B4-BE49-F238E27FC236}">
                  <a16:creationId xmlns:a16="http://schemas.microsoft.com/office/drawing/2014/main" id="{E41CD6F2-4C7D-40AE-B391-68021387D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476" y="276774"/>
              <a:ext cx="1120766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13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Venture Capital, Venture Debt</a:t>
              </a:r>
              <a:endParaRPr kumimoji="0" lang="en-NZ" sz="1100" b="0" i="0" u="none" strike="noStrike" kern="1200" cap="none" spc="0" normalizeH="0" baseline="0" noProof="0" dirty="0">
                <a:ln>
                  <a:noFill/>
                </a:ln>
                <a:solidFill>
                  <a:srgbClr val="002F6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Text Box 2">
              <a:extLst>
                <a:ext uri="{FF2B5EF4-FFF2-40B4-BE49-F238E27FC236}">
                  <a16:creationId xmlns:a16="http://schemas.microsoft.com/office/drawing/2014/main" id="{3CCB7B4E-5058-4446-8D37-BDA5D0BB5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3808" y="261079"/>
              <a:ext cx="19240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13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Private Equity, IPO</a:t>
              </a:r>
              <a:br>
                <a:rPr kumimoji="0" lang="en-N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kumimoji="0" lang="en-N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D3CAD5-AB96-41CF-A869-ECA205433352}"/>
              </a:ext>
            </a:extLst>
          </p:cNvPr>
          <p:cNvCxnSpPr>
            <a:cxnSpLocks/>
          </p:cNvCxnSpPr>
          <p:nvPr/>
        </p:nvCxnSpPr>
        <p:spPr>
          <a:xfrm>
            <a:off x="6421135" y="2954620"/>
            <a:ext cx="4638458" cy="0"/>
          </a:xfrm>
          <a:prstGeom prst="straightConnector1">
            <a:avLst/>
          </a:prstGeom>
          <a:ln w="47625">
            <a:solidFill>
              <a:srgbClr val="777777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 Box 2">
            <a:extLst>
              <a:ext uri="{FF2B5EF4-FFF2-40B4-BE49-F238E27FC236}">
                <a16:creationId xmlns:a16="http://schemas.microsoft.com/office/drawing/2014/main" id="{A5C1E8A9-C674-45E9-B8A7-3B0CF87A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691" y="2602350"/>
            <a:ext cx="4068823" cy="2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7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BNZ technology industries financing now</a:t>
            </a: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2CD99EDA-B9D1-4FE1-81FA-B77060075B69}"/>
              </a:ext>
            </a:extLst>
          </p:cNvPr>
          <p:cNvCxnSpPr>
            <a:cxnSpLocks/>
          </p:cNvCxnSpPr>
          <p:nvPr/>
        </p:nvCxnSpPr>
        <p:spPr>
          <a:xfrm>
            <a:off x="4920575" y="3348713"/>
            <a:ext cx="1939625" cy="0"/>
          </a:xfrm>
          <a:prstGeom prst="straightConnector1">
            <a:avLst/>
          </a:prstGeom>
          <a:ln w="47625">
            <a:solidFill>
              <a:srgbClr val="777777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2">
            <a:extLst>
              <a:ext uri="{FF2B5EF4-FFF2-40B4-BE49-F238E27FC236}">
                <a16:creationId xmlns:a16="http://schemas.microsoft.com/office/drawing/2014/main" id="{28F344A8-3206-496C-9D2C-89F71B6B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376" y="2947724"/>
            <a:ext cx="3880774" cy="19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7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Revenue-based financing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7708D34-F705-4D06-B951-84D4E3F3E1B6}"/>
              </a:ext>
            </a:extLst>
          </p:cNvPr>
          <p:cNvCxnSpPr>
            <a:cxnSpLocks/>
          </p:cNvCxnSpPr>
          <p:nvPr/>
        </p:nvCxnSpPr>
        <p:spPr>
          <a:xfrm>
            <a:off x="5547087" y="2396826"/>
            <a:ext cx="2673694" cy="0"/>
          </a:xfrm>
          <a:prstGeom prst="straightConnector1">
            <a:avLst/>
          </a:prstGeom>
          <a:ln w="47625">
            <a:solidFill>
              <a:schemeClr val="bg2">
                <a:lumMod val="40000"/>
                <a:lumOff val="6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>
            <a:extLst>
              <a:ext uri="{FF2B5EF4-FFF2-40B4-BE49-F238E27FC236}">
                <a16:creationId xmlns:a16="http://schemas.microsoft.com/office/drawing/2014/main" id="{A5876F32-32D1-4FAB-9F56-2456C1A0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364" y="1991000"/>
            <a:ext cx="4068823" cy="2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7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NZ" dirty="0"/>
              <a:t>BNZ project scale up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6B2A3B-B101-4D8C-9D5A-79D9415AC0BE}"/>
              </a:ext>
            </a:extLst>
          </p:cNvPr>
          <p:cNvCxnSpPr>
            <a:cxnSpLocks/>
          </p:cNvCxnSpPr>
          <p:nvPr/>
        </p:nvCxnSpPr>
        <p:spPr>
          <a:xfrm>
            <a:off x="2841020" y="1846411"/>
            <a:ext cx="7889189" cy="0"/>
          </a:xfrm>
          <a:prstGeom prst="straightConnector1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">
            <a:extLst>
              <a:ext uri="{FF2B5EF4-FFF2-40B4-BE49-F238E27FC236}">
                <a16:creationId xmlns:a16="http://schemas.microsoft.com/office/drawing/2014/main" id="{DBAA575A-E9DC-40EA-A566-D42347698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69" y="1450592"/>
            <a:ext cx="4068823" cy="2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7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NZ" dirty="0">
                <a:solidFill>
                  <a:schemeClr val="tx1"/>
                </a:solidFill>
              </a:rPr>
              <a:t>Sub Sector Leadership</a:t>
            </a:r>
          </a:p>
        </p:txBody>
      </p:sp>
      <p:pic>
        <p:nvPicPr>
          <p:cNvPr id="45" name="Graphic 44" descr="Robot with solid fill">
            <a:extLst>
              <a:ext uri="{FF2B5EF4-FFF2-40B4-BE49-F238E27FC236}">
                <a16:creationId xmlns:a16="http://schemas.microsoft.com/office/drawing/2014/main" id="{930892D5-1F8F-4C46-B7C3-E222F5EAF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127" y="2590389"/>
            <a:ext cx="1080121" cy="108012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05AB7B0-2001-02F5-99D9-1CA133DA3228}"/>
              </a:ext>
            </a:extLst>
          </p:cNvPr>
          <p:cNvSpPr txBox="1"/>
          <p:nvPr/>
        </p:nvSpPr>
        <p:spPr>
          <a:xfrm>
            <a:off x="210565" y="3663949"/>
            <a:ext cx="275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Technology </a:t>
            </a:r>
          </a:p>
          <a:p>
            <a:pPr algn="ctr"/>
            <a:r>
              <a:rPr lang="en-NZ" b="1" dirty="0"/>
              <a:t>Industries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99114D-36D1-3232-780E-B75D0CE57494}"/>
              </a:ext>
            </a:extLst>
          </p:cNvPr>
          <p:cNvSpPr txBox="1"/>
          <p:nvPr/>
        </p:nvSpPr>
        <p:spPr>
          <a:xfrm>
            <a:off x="2834686" y="422380"/>
            <a:ext cx="8191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F6B"/>
                </a:solidFill>
                <a:latin typeface="Calibri" panose="020F0502020204030204"/>
              </a:rPr>
              <a:t>Technology Industries financing at BNZ</a:t>
            </a: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002F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14122"/>
      </p:ext>
    </p:extLst>
  </p:cSld>
  <p:clrMapOvr>
    <a:masterClrMapping/>
  </p:clrMapOvr>
</p:sld>
</file>

<file path=ppt/theme/theme1.xml><?xml version="1.0" encoding="utf-8"?>
<a:theme xmlns:a="http://schemas.openxmlformats.org/drawingml/2006/main" name="BNZ POWERPOINT TEMPLATE TITLE SLIDES">
  <a:themeElements>
    <a:clrScheme name="Custom 3">
      <a:dk1>
        <a:srgbClr val="002F6B"/>
      </a:dk1>
      <a:lt1>
        <a:srgbClr val="FAA61A"/>
      </a:lt1>
      <a:dk2>
        <a:srgbClr val="FFE500"/>
      </a:dk2>
      <a:lt2>
        <a:srgbClr val="E95160"/>
      </a:lt2>
      <a:accent1>
        <a:srgbClr val="007DC3"/>
      </a:accent1>
      <a:accent2>
        <a:srgbClr val="B5CD71"/>
      </a:accent2>
      <a:accent3>
        <a:srgbClr val="99CAD2"/>
      </a:accent3>
      <a:accent4>
        <a:srgbClr val="ED6B06"/>
      </a:accent4>
      <a:accent5>
        <a:srgbClr val="0B909F"/>
      </a:accent5>
      <a:accent6>
        <a:srgbClr val="5A1E58"/>
      </a:accent6>
      <a:hlink>
        <a:srgbClr val="007DC3"/>
      </a:hlink>
      <a:folHlink>
        <a:srgbClr val="5959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Z Partners Powerpoint Template PRESENTATION" id="{AC7BB68A-2EFB-4A95-99B5-289DA6F147F6}" vid="{EE926F40-3CF5-48E3-9E6D-EEE78155B9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VariableList UniqueId="1f25d280-7b30-4daa-8059-2cbd8dc519eb" Name="Computed" ContentType="XML" MajorVersion="0" MinorVersion="1" isLocalCopy="False" IsBaseObject="False" DataSourceId="cfedfb30-2f95-444a-89bc-842b8c8924d1" DataSourceMajorVersion="0" DataSourceMinorVersion="1"/>
</file>

<file path=customXml/item2.xml><?xml version="1.0" encoding="utf-8"?>
<VariableListDefinition name="Computed" displayName="Computed" id="1f25d280-7b30-4daa-8059-2cbd8dc519eb" isdomainofvalue="False" dataSourceId="cfedfb30-2f95-444a-89bc-842b8c8924d1"/>
</file>

<file path=customXml/item3.xml><?xml version="1.0" encoding="utf-8"?>
<VariableList UniqueId="45c81fdd-c7cf-428e-80dd-7b85c7847edb" Name="System" ContentType="XML" MajorVersion="0" MinorVersion="1" isLocalCopy="False" IsBaseObject="False" DataSourceId="d7ab1b43-2615-4f88-9979-88674ae7bae6" DataSourceMajorVersion="0" DataSourceMinorVersion="1"/>
</file>

<file path=customXml/item4.xml><?xml version="1.0" encoding="utf-8"?>
<AllExternalAdhocVariableMappings/>
</file>

<file path=customXml/item5.xml><?xml version="1.0" encoding="utf-8"?>
<VariableList UniqueId="aed52a02-9d8d-4c8b-80ad-8f0581810603" Name="AD_HOC" ContentType="XML" MajorVersion="0" MinorVersion="1" isLocalCopy="False" IsBaseObject="False" DataSourceId="9c132710-1be0-4415-a797-7da21c786c2c" DataSourceMajorVersion="0" DataSourceMinorVersion="1"/>
</file>

<file path=customXml/item6.xml><?xml version="1.0" encoding="utf-8"?>
<VariableListDefinition name="System" displayName="System" id="45c81fdd-c7cf-428e-80dd-7b85c7847edb" isdomainofvalue="False" dataSourceId="d7ab1b43-2615-4f88-9979-88674ae7bae6"/>
</file>

<file path=customXml/item7.xml><?xml version="1.0" encoding="utf-8"?>
<VariableListDefinition name="AD_HOC" displayName="AD_HOC" id="aed52a02-9d8d-4c8b-80ad-8f0581810603" isdomainofvalue="False" dataSourceId="9c132710-1be0-4415-a797-7da21c786c2c"/>
</file>

<file path=customXml/itemProps1.xml><?xml version="1.0" encoding="utf-8"?>
<ds:datastoreItem xmlns:ds="http://schemas.openxmlformats.org/officeDocument/2006/customXml" ds:itemID="{16AE93BE-B9A5-42F9-A0DA-12BFA222A111}">
  <ds:schemaRefs/>
</ds:datastoreItem>
</file>

<file path=customXml/itemProps2.xml><?xml version="1.0" encoding="utf-8"?>
<ds:datastoreItem xmlns:ds="http://schemas.openxmlformats.org/officeDocument/2006/customXml" ds:itemID="{2CDB45E1-231C-4722-9E5A-F1BC700667B1}">
  <ds:schemaRefs/>
</ds:datastoreItem>
</file>

<file path=customXml/itemProps3.xml><?xml version="1.0" encoding="utf-8"?>
<ds:datastoreItem xmlns:ds="http://schemas.openxmlformats.org/officeDocument/2006/customXml" ds:itemID="{3187C369-C909-486A-8F6C-F12D57302D1B}">
  <ds:schemaRefs/>
</ds:datastoreItem>
</file>

<file path=customXml/itemProps4.xml><?xml version="1.0" encoding="utf-8"?>
<ds:datastoreItem xmlns:ds="http://schemas.openxmlformats.org/officeDocument/2006/customXml" ds:itemID="{45C0268C-2DD2-4E67-BF33-073F6035B3D2}">
  <ds:schemaRefs/>
</ds:datastoreItem>
</file>

<file path=customXml/itemProps5.xml><?xml version="1.0" encoding="utf-8"?>
<ds:datastoreItem xmlns:ds="http://schemas.openxmlformats.org/officeDocument/2006/customXml" ds:itemID="{0F870D4E-78B0-4D5E-98DC-5631EE502037}">
  <ds:schemaRefs/>
</ds:datastoreItem>
</file>

<file path=customXml/itemProps6.xml><?xml version="1.0" encoding="utf-8"?>
<ds:datastoreItem xmlns:ds="http://schemas.openxmlformats.org/officeDocument/2006/customXml" ds:itemID="{54ADE27C-28D8-42F9-BCBA-92F76D49B2BF}">
  <ds:schemaRefs/>
</ds:datastoreItem>
</file>

<file path=customXml/itemProps7.xml><?xml version="1.0" encoding="utf-8"?>
<ds:datastoreItem xmlns:ds="http://schemas.openxmlformats.org/officeDocument/2006/customXml" ds:itemID="{AE4CE305-0A5B-4266-8F32-DF540A01247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59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System Font Regular</vt:lpstr>
      <vt:lpstr>Wingdings</vt:lpstr>
      <vt:lpstr>BNZ POWERPOINT TEMPLATE TITLE SLIDES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Mear</dc:creator>
  <cp:lastModifiedBy>Chapter Admin | EO New Zealand</cp:lastModifiedBy>
  <cp:revision>102</cp:revision>
  <dcterms:created xsi:type="dcterms:W3CDTF">2020-07-29T22:29:22Z</dcterms:created>
  <dcterms:modified xsi:type="dcterms:W3CDTF">2023-08-08T09:50:49Z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c07489-a004-4349-82f2-c1d789ec8f60_Enabled">
    <vt:lpwstr>true</vt:lpwstr>
  </property>
  <property fmtid="{D5CDD505-2E9C-101B-9397-08002B2CF9AE}" pid="3" name="MSIP_Label_72c07489-a004-4349-82f2-c1d789ec8f60_SetDate">
    <vt:lpwstr>2022-10-17T01:55:44Z</vt:lpwstr>
  </property>
  <property fmtid="{D5CDD505-2E9C-101B-9397-08002B2CF9AE}" pid="4" name="MSIP_Label_72c07489-a004-4349-82f2-c1d789ec8f60_Method">
    <vt:lpwstr>Privileged</vt:lpwstr>
  </property>
  <property fmtid="{D5CDD505-2E9C-101B-9397-08002B2CF9AE}" pid="5" name="MSIP_Label_72c07489-a004-4349-82f2-c1d789ec8f60_Name">
    <vt:lpwstr>72c07489-a004-4349-82f2-c1d789ec8f60</vt:lpwstr>
  </property>
  <property fmtid="{D5CDD505-2E9C-101B-9397-08002B2CF9AE}" pid="6" name="MSIP_Label_72c07489-a004-4349-82f2-c1d789ec8f60_SiteId">
    <vt:lpwstr>2dc32a81-25ce-4e14-b7bd-f7a45d1170c0</vt:lpwstr>
  </property>
  <property fmtid="{D5CDD505-2E9C-101B-9397-08002B2CF9AE}" pid="7" name="MSIP_Label_72c07489-a004-4349-82f2-c1d789ec8f60_ActionId">
    <vt:lpwstr>b4d2554b-c522-47e2-972f-35c84a10fd00</vt:lpwstr>
  </property>
  <property fmtid="{D5CDD505-2E9C-101B-9397-08002B2CF9AE}" pid="8" name="MSIP_Label_72c07489-a004-4349-82f2-c1d789ec8f60_ContentBits">
    <vt:lpwstr>3</vt:lpwstr>
  </property>
</Properties>
</file>