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4">
          <p15:clr>
            <a:srgbClr val="A4A3A4"/>
          </p15:clr>
        </p15:guide>
        <p15:guide id="4" pos="5280">
          <p15:clr>
            <a:srgbClr val="A4A3A4"/>
          </p15:clr>
        </p15:guide>
        <p15:guide id="5" pos="2784">
          <p15:clr>
            <a:srgbClr val="A4A3A4"/>
          </p15:clr>
        </p15:guide>
        <p15:guide id="6" pos="2880">
          <p15:clr>
            <a:srgbClr val="A4A3A4"/>
          </p15:clr>
        </p15:guide>
        <p15:guide id="7" pos="3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65B"/>
    <a:srgbClr val="092D3A"/>
    <a:srgbClr val="00A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98"/>
  </p:normalViewPr>
  <p:slideViewPr>
    <p:cSldViewPr showGuides="1">
      <p:cViewPr varScale="1">
        <p:scale>
          <a:sx n="59" d="100"/>
          <a:sy n="59" d="100"/>
        </p:scale>
        <p:origin x="1428" y="48"/>
      </p:cViewPr>
      <p:guideLst>
        <p:guide orient="horz" pos="1296"/>
        <p:guide orient="horz" pos="3888"/>
        <p:guide pos="384"/>
        <p:guide pos="5280"/>
        <p:guide pos="2784"/>
        <p:guide pos="2880"/>
        <p:guide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45A21-6A27-7D43-A3FB-AD22A55B6B7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30D1E-9D45-4E4C-B802-43F99887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2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9D1E-2DC5-4DFA-86F0-245E3DD0E1B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9C42-2734-4979-AC9B-22947BB34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448" y="1861753"/>
            <a:ext cx="3352800" cy="1447799"/>
          </a:xfrm>
        </p:spPr>
        <p:txBody>
          <a:bodyPr/>
          <a:lstStyle>
            <a:lvl1pPr>
              <a:defRPr>
                <a:solidFill>
                  <a:srgbClr val="3FB6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791200"/>
            <a:ext cx="3276600" cy="381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97162" y="3801161"/>
            <a:ext cx="2133600" cy="365125"/>
          </a:xfr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020965" y="743967"/>
            <a:ext cx="2362193" cy="6049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150000" y="5854020"/>
            <a:ext cx="0" cy="228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068" y="919369"/>
            <a:ext cx="8888412" cy="59386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vid Powerpoint_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548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5020965" y="743967"/>
            <a:ext cx="2362193" cy="6049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150000" y="5854020"/>
            <a:ext cx="0" cy="228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448" y="1861753"/>
            <a:ext cx="3352800" cy="1447799"/>
          </a:xfrm>
        </p:spPr>
        <p:txBody>
          <a:bodyPr/>
          <a:lstStyle>
            <a:lvl1pPr>
              <a:defRPr>
                <a:solidFill>
                  <a:srgbClr val="3FB6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791200"/>
            <a:ext cx="3276600" cy="381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97162" y="3801161"/>
            <a:ext cx="2133600" cy="365125"/>
          </a:xfr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latin typeface="Segoe"/>
              </a:rPr>
              <a:t>Page </a:t>
            </a:r>
            <a:fld id="{E937AB37-9C78-497F-8CBA-81C33E97160A}" type="slidenum">
              <a:rPr lang="en-US" smtClean="0">
                <a:latin typeface="Segoe"/>
              </a:rPr>
              <a:t>‹#›</a:t>
            </a:fld>
            <a:endParaRPr lang="en-US">
              <a:latin typeface="Segoe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83628" y="313707"/>
            <a:ext cx="1905000" cy="4879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240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1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3810000" cy="40687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latin typeface="Segoe"/>
              </a:rPr>
              <a:t>Page </a:t>
            </a:r>
            <a:fld id="{E937AB37-9C78-497F-8CBA-81C33E97160A}" type="slidenum">
              <a:rPr lang="en-US" smtClean="0">
                <a:latin typeface="Segoe"/>
              </a:rPr>
              <a:t>‹#›</a:t>
            </a:fld>
            <a:endParaRPr lang="en-US">
              <a:latin typeface="Segoe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83628" y="313707"/>
            <a:ext cx="1905000" cy="4879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6858000" cy="3810000"/>
          </a:xfrm>
        </p:spPr>
        <p:txBody>
          <a:bodyPr anchor="t" anchorCtr="0">
            <a:noAutofit/>
          </a:bodyPr>
          <a:lstStyle>
            <a:lvl1pPr algn="r">
              <a:defRPr sz="2800">
                <a:solidFill>
                  <a:srgbClr val="3FB65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6983630" y="313708"/>
            <a:ext cx="1904996" cy="4879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7400"/>
            <a:ext cx="5715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FB65B"/>
                </a:solidFill>
                <a:latin typeface="Sego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FB65B"/>
                </a:solidFill>
              </a:defRPr>
            </a:lvl1pPr>
          </a:lstStyle>
          <a:p>
            <a:r>
              <a:rPr lang="en-US">
                <a:latin typeface="Segoe"/>
              </a:rPr>
              <a:t>Page </a:t>
            </a:r>
            <a:fld id="{E937AB37-9C78-497F-8CBA-81C33E97160A}" type="slidenum">
              <a:rPr lang="en-US" smtClean="0">
                <a:latin typeface="Segoe"/>
              </a:rPr>
              <a:t>‹#›</a:t>
            </a:fld>
            <a:endParaRPr lang="en-US">
              <a:latin typeface="Sego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2" r:id="rId4"/>
    <p:sldLayoutId id="2147483654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3FB65B"/>
          </a:solidFill>
          <a:latin typeface="Segoe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None/>
        <a:defRPr sz="1400" kern="1200">
          <a:solidFill>
            <a:schemeClr val="bg1"/>
          </a:solidFill>
          <a:latin typeface="Segoe"/>
          <a:ea typeface="+mn-ea"/>
          <a:cs typeface="+mn-cs"/>
        </a:defRPr>
      </a:lvl1pPr>
      <a:lvl2pPr marL="169863" indent="-169863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400" kern="1200">
          <a:solidFill>
            <a:schemeClr val="bg1"/>
          </a:solidFill>
          <a:latin typeface="Segoe"/>
          <a:ea typeface="+mn-ea"/>
          <a:cs typeface="+mn-cs"/>
        </a:defRPr>
      </a:lvl2pPr>
      <a:lvl3pPr marL="347663" indent="-1778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−"/>
        <a:defRPr sz="1400" kern="1200">
          <a:solidFill>
            <a:schemeClr val="bg1"/>
          </a:solidFill>
          <a:latin typeface="Segoe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482680" cy="959768"/>
          </a:xfrm>
        </p:spPr>
        <p:txBody>
          <a:bodyPr/>
          <a:lstStyle/>
          <a:p>
            <a:r>
              <a:rPr lang="en-NZ"/>
              <a:t>Key Changes to the AANZ Template Term Sheet for Equity Investment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84784"/>
            <a:ext cx="7994848" cy="489654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Streamlining the pre-investment conditions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Investor majority approval provisions to better handle the increase in syndicated/co-investment rounds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Aligning to international terminology 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Optional sunset on investor approvals (board and shareholder vetoes)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Founder vesting (option for unvested shares to go to ESOP/other founders)</a:t>
            </a:r>
          </a:p>
          <a:p>
            <a:pPr marL="457200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NZ" sz="2700">
                <a:solidFill>
                  <a:schemeClr val="tx1"/>
                </a:solidFill>
              </a:rPr>
              <a:t>Reporting and access:</a:t>
            </a:r>
          </a:p>
          <a:p>
            <a:pPr marL="804863" lvl="2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en-NZ" sz="2700">
                <a:solidFill>
                  <a:schemeClr val="tx1"/>
                </a:solidFill>
              </a:rPr>
              <a:t>annual financial statements to the board</a:t>
            </a:r>
          </a:p>
          <a:p>
            <a:pPr marL="804863" lvl="2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en-NZ" sz="2700">
                <a:solidFill>
                  <a:schemeClr val="tx1"/>
                </a:solidFill>
              </a:rPr>
              <a:t>quarterly reports to all shareholders (and additional information for approved fund investor incl. flow through to underlying investors)</a:t>
            </a:r>
          </a:p>
          <a:p>
            <a:pPr marL="804863" lvl="2" indent="-4572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</a:pPr>
            <a:r>
              <a:rPr lang="en-NZ" sz="2800">
                <a:solidFill>
                  <a:schemeClr val="tx1"/>
                </a:solidFill>
              </a:rPr>
              <a:t>access to management team and records, s</a:t>
            </a:r>
            <a:r>
              <a:rPr lang="en-NZ" sz="2700">
                <a:solidFill>
                  <a:schemeClr val="tx1"/>
                </a:solidFill>
              </a:rPr>
              <a:t>ubject to requirement to minimise impact, confidentiality, and exceptions for trade secrets / commercially 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519027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ajorFont>
      <a:minorFont>
        <a:latin typeface="Arial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微軟正黑體"/>
        <a:font script="Laoo" typeface="DokChampa"/>
        <a:font script="Mong" typeface="Mongolian Baiti"/>
        <a:font script="Hans" typeface="黑体"/>
        <a:font script="Guru" typeface="Raavi"/>
        <a:font script="Thaa" typeface="MV Boli"/>
        <a:font script="Cans" typeface="Euphemia"/>
        <a:font script="Hang" typeface="굴림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</TotalTime>
  <Words>115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</vt:lpstr>
      <vt:lpstr>blank</vt:lpstr>
      <vt:lpstr>Key Changes to the AANZ Template Term Sheet for Equity Investment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Changes to the AANZ Template Term Sheet for Equity Investment</dc:title>
  <dc:creator>Karen Farr</dc:creator>
  <cp:lastModifiedBy>Chapter Admin | EO New Zealand</cp:lastModifiedBy>
  <cp:revision>1</cp:revision>
  <cp:lastPrinted>2022-10-25T20:07:39Z</cp:lastPrinted>
  <dcterms:created xsi:type="dcterms:W3CDTF">2022-10-25T20:07:39Z</dcterms:created>
  <dcterms:modified xsi:type="dcterms:W3CDTF">2023-08-08T09:51:26Z</dcterms:modified>
</cp:coreProperties>
</file>