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Corbel" panose="020B05030202040202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71911E-305A-4F6B-BD92-15D30BE1F72C}">
  <a:tblStyle styleId="{6471911E-305A-4F6B-BD92-15D30BE1F72C}"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EE7"/>
          </a:solidFill>
        </a:fill>
      </a:tcStyle>
    </a:wholeTbl>
    <a:band1H>
      <a:tcTxStyle/>
      <a:tcStyle>
        <a:tcBdr/>
        <a:fill>
          <a:solidFill>
            <a:srgbClr val="F7DBCB"/>
          </a:solidFill>
        </a:fill>
      </a:tcStyle>
    </a:band1H>
    <a:band2H>
      <a:tcTxStyle/>
      <a:tcStyle>
        <a:tcBdr/>
      </a:tcStyle>
    </a:band2H>
    <a:band1V>
      <a:tcTxStyle/>
      <a:tcStyle>
        <a:tcBdr/>
        <a:fill>
          <a:solidFill>
            <a:srgbClr val="F7DBCB"/>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NZ">
                <a:solidFill>
                  <a:schemeClr val="dk1"/>
                </a:solidFill>
              </a:rPr>
              <a:t>NB The Startup Genome finding that kiwis were off the charts when it came to wanting to change the world but chose the smallest TAM - we need to help, support, be laser focused on helping kiwis achieve their ambitions … eg Rocket Lab … imagine if we’d believed in Peter?? Would have got there anyway probably but no doubt would have done it quicker if the above promise had been in place</a:t>
            </a:r>
            <a:endParaRPr>
              <a:solidFill>
                <a:schemeClr val="dk1"/>
              </a:solidFill>
            </a:endParaRPr>
          </a:p>
          <a:p>
            <a:pPr marL="0" lvl="0" indent="0" algn="l" rtl="0">
              <a:spcBef>
                <a:spcPts val="0"/>
              </a:spcBef>
              <a:spcAft>
                <a:spcPts val="0"/>
              </a:spcAft>
              <a:buClr>
                <a:schemeClr val="dk1"/>
              </a:buClr>
              <a:buSzPts val="1200"/>
              <a:buFont typeface="Calibri"/>
              <a:buNone/>
            </a:pPr>
            <a:endParaRPr>
              <a:solidFill>
                <a:schemeClr val="dk1"/>
              </a:solidFill>
            </a:endParaRPr>
          </a:p>
          <a:p>
            <a:pPr marL="0" lvl="0" indent="0" algn="l" rtl="0">
              <a:spcBef>
                <a:spcPts val="0"/>
              </a:spcBef>
              <a:spcAft>
                <a:spcPts val="0"/>
              </a:spcAft>
              <a:buClr>
                <a:schemeClr val="dk1"/>
              </a:buClr>
              <a:buSzPts val="1100"/>
              <a:buFont typeface="Arial"/>
              <a:buNone/>
            </a:pPr>
            <a:r>
              <a:rPr lang="en-NZ">
                <a:solidFill>
                  <a:schemeClr val="dk1"/>
                </a:solidFill>
              </a:rPr>
              <a:t>Swap out “to change the world” FOR “good for New Zealand - good for the world” … we see tomorrow first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NZ"/>
              <a:t>Every priority sector represented </a:t>
            </a:r>
            <a:endParaRPr/>
          </a:p>
          <a:p>
            <a:pPr marL="457200" lvl="0" indent="-298450" algn="l" rtl="0">
              <a:spcBef>
                <a:spcPts val="0"/>
              </a:spcBef>
              <a:spcAft>
                <a:spcPts val="0"/>
              </a:spcAft>
              <a:buClr>
                <a:schemeClr val="dk1"/>
              </a:buClr>
              <a:buSzPts val="1100"/>
              <a:buFont typeface="Calibri"/>
              <a:buChar char="●"/>
            </a:pPr>
            <a:r>
              <a:rPr lang="en-NZ"/>
              <a:t>Agtech - biolumic </a:t>
            </a:r>
            <a:endParaRPr/>
          </a:p>
          <a:p>
            <a:pPr marL="457200" lvl="0" indent="-298450" algn="l" rtl="0">
              <a:spcBef>
                <a:spcPts val="0"/>
              </a:spcBef>
              <a:spcAft>
                <a:spcPts val="0"/>
              </a:spcAft>
              <a:buClr>
                <a:schemeClr val="dk1"/>
              </a:buClr>
              <a:buSzPts val="1100"/>
              <a:buFont typeface="Calibri"/>
              <a:buChar char="●"/>
            </a:pPr>
            <a:r>
              <a:rPr lang="en-NZ"/>
              <a:t>Healthtech - Aroa, imagr, </a:t>
            </a:r>
            <a:endParaRPr/>
          </a:p>
          <a:p>
            <a:pPr marL="457200" lvl="0" indent="-298450" algn="l" rtl="0">
              <a:spcBef>
                <a:spcPts val="0"/>
              </a:spcBef>
              <a:spcAft>
                <a:spcPts val="0"/>
              </a:spcAft>
              <a:buClr>
                <a:schemeClr val="dk1"/>
              </a:buClr>
              <a:buSzPts val="1100"/>
              <a:buFont typeface="Calibri"/>
              <a:buChar char="●"/>
            </a:pPr>
            <a:r>
              <a:rPr lang="en-NZ"/>
              <a:t>Carbon neutral and climate change - cogo, mevo, lanzatech, avertana, eithique</a:t>
            </a:r>
            <a:endParaRPr/>
          </a:p>
          <a:p>
            <a:pPr marL="457200" lvl="0" indent="-298450" algn="l" rtl="0">
              <a:spcBef>
                <a:spcPts val="0"/>
              </a:spcBef>
              <a:spcAft>
                <a:spcPts val="0"/>
              </a:spcAft>
              <a:buClr>
                <a:schemeClr val="dk1"/>
              </a:buClr>
              <a:buSzPts val="1100"/>
              <a:buFont typeface="Calibri"/>
              <a:buChar char="●"/>
            </a:pPr>
            <a:r>
              <a:rPr lang="en-NZ"/>
              <a:t>Housing - xframe</a:t>
            </a:r>
            <a:endParaRPr/>
          </a:p>
          <a:p>
            <a:pPr marL="457200" lvl="0" indent="-298450" algn="l" rtl="0">
              <a:spcBef>
                <a:spcPts val="0"/>
              </a:spcBef>
              <a:spcAft>
                <a:spcPts val="0"/>
              </a:spcAft>
              <a:buClr>
                <a:schemeClr val="dk1"/>
              </a:buClr>
              <a:buSzPts val="1100"/>
              <a:buFont typeface="Calibri"/>
              <a:buChar char="●"/>
            </a:pPr>
            <a:r>
              <a:rPr lang="en-NZ"/>
              <a:t>Productivity - soul machines, ambit</a:t>
            </a:r>
            <a:endParaRPr/>
          </a:p>
          <a:p>
            <a:pPr marL="457200" lvl="0" indent="-298450" algn="l" rtl="0">
              <a:spcBef>
                <a:spcPts val="0"/>
              </a:spcBef>
              <a:spcAft>
                <a:spcPts val="0"/>
              </a:spcAft>
              <a:buClr>
                <a:schemeClr val="dk1"/>
              </a:buClr>
              <a:buSzPts val="1100"/>
              <a:buFont typeface="Calibri"/>
              <a:buChar char="●"/>
            </a:pPr>
            <a:r>
              <a:rPr lang="en-NZ"/>
              <a:t>Social equity - sharesies, crimson consulting</a:t>
            </a:r>
            <a:endParaRPr/>
          </a:p>
          <a:p>
            <a:pPr marL="457200" lvl="0" indent="-298450" algn="l" rtl="0">
              <a:spcBef>
                <a:spcPts val="0"/>
              </a:spcBef>
              <a:spcAft>
                <a:spcPts val="0"/>
              </a:spcAft>
              <a:buClr>
                <a:schemeClr val="dk1"/>
              </a:buClr>
              <a:buSzPts val="1100"/>
              <a:buFont typeface="Calibri"/>
              <a:buChar char="●"/>
            </a:pPr>
            <a:r>
              <a:rPr lang="en-NZ"/>
              <a:t>Wellbeing - chnnl, groov</a:t>
            </a:r>
            <a:endParaRPr/>
          </a:p>
          <a:p>
            <a:pPr marL="0" lvl="0" indent="0" algn="l" rtl="0">
              <a:spcBef>
                <a:spcPts val="0"/>
              </a:spcBef>
              <a:spcAft>
                <a:spcPts val="0"/>
              </a:spcAft>
              <a:buClr>
                <a:schemeClr val="dk1"/>
              </a:buClr>
              <a:buSzPts val="1200"/>
              <a:buFont typeface="Calibri"/>
              <a:buNone/>
            </a:pPr>
            <a:r>
              <a:rPr lang="en-NZ"/>
              <a:t>Every region</a:t>
            </a:r>
            <a:endParaRPr/>
          </a:p>
          <a:p>
            <a:pPr marL="0" lvl="0" indent="0" algn="l" rtl="0">
              <a:spcBef>
                <a:spcPts val="0"/>
              </a:spcBef>
              <a:spcAft>
                <a:spcPts val="0"/>
              </a:spcAft>
              <a:buClr>
                <a:schemeClr val="dk1"/>
              </a:buClr>
              <a:buSzPts val="1200"/>
              <a:buFont typeface="Calibri"/>
              <a:buNone/>
            </a:pPr>
            <a:r>
              <a:rPr lang="en-NZ"/>
              <a:t>Every ethnicity - maori (Straker, Robotics Plue) pacifika (Astrix Aeronautics) chinese (enring) </a:t>
            </a:r>
            <a:endParaRPr/>
          </a:p>
          <a:p>
            <a:pPr marL="0" lvl="0" indent="0" algn="l" rtl="0">
              <a:spcBef>
                <a:spcPts val="0"/>
              </a:spcBef>
              <a:spcAft>
                <a:spcPts val="0"/>
              </a:spcAft>
              <a:buClr>
                <a:schemeClr val="dk1"/>
              </a:buClr>
              <a:buSzPts val="1200"/>
              <a:buFont typeface="Calibri"/>
              <a:buNone/>
            </a:pPr>
            <a:r>
              <a:rPr lang="en-NZ"/>
              <a:t>Diversity - women (Sharesies, Chnnl, Jobloads, Beany, 1Centre)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0" indent="-228600" algn="l" rtl="0">
              <a:spcBef>
                <a:spcPts val="0"/>
              </a:spcBef>
              <a:spcAft>
                <a:spcPts val="0"/>
              </a:spcAft>
              <a:buNone/>
            </a:pPr>
            <a:r>
              <a:rPr lang="en-NZ" sz="1800">
                <a:latin typeface="Courier New"/>
                <a:ea typeface="Courier New"/>
                <a:cs typeface="Courier New"/>
                <a:sym typeface="Courier New"/>
              </a:rPr>
              <a:t>o</a:t>
            </a:r>
            <a:r>
              <a:rPr lang="en-NZ" sz="1800">
                <a:latin typeface="Times New Roman"/>
                <a:ea typeface="Times New Roman"/>
                <a:cs typeface="Times New Roman"/>
                <a:sym typeface="Times New Roman"/>
              </a:rPr>
              <a:t>    </a:t>
            </a:r>
            <a:r>
              <a:rPr lang="en-NZ" sz="1800">
                <a:latin typeface="Arial"/>
                <a:ea typeface="Arial"/>
                <a:cs typeface="Arial"/>
                <a:sym typeface="Arial"/>
              </a:rPr>
              <a:t>From June-December 2022, the Council will work to gather evidence and identify key issues facing the ecosystem. This will involve posing key questions and presenting its strategy, including vision statement, in a series of regional stakeholder engagements over September and October. By the end of the year the Council will have formed a longlist of priorities and potential actions they believe are required to achieve the vision.</a:t>
            </a:r>
            <a:endParaRPr sz="1800">
              <a:latin typeface="Calibri"/>
              <a:ea typeface="Calibri"/>
              <a:cs typeface="Calibri"/>
              <a:sym typeface="Calibri"/>
            </a:endParaRPr>
          </a:p>
          <a:p>
            <a:pPr marL="914400" lvl="0" indent="-228600" algn="l" rtl="0">
              <a:spcBef>
                <a:spcPts val="1000"/>
              </a:spcBef>
              <a:spcAft>
                <a:spcPts val="0"/>
              </a:spcAft>
              <a:buNone/>
            </a:pPr>
            <a:r>
              <a:rPr lang="en-NZ" sz="1800">
                <a:latin typeface="Courier New"/>
                <a:ea typeface="Courier New"/>
                <a:cs typeface="Courier New"/>
                <a:sym typeface="Courier New"/>
              </a:rPr>
              <a:t>o</a:t>
            </a:r>
            <a:r>
              <a:rPr lang="en-NZ" sz="1800">
                <a:latin typeface="Times New Roman"/>
                <a:ea typeface="Times New Roman"/>
                <a:cs typeface="Times New Roman"/>
                <a:sym typeface="Times New Roman"/>
              </a:rPr>
              <a:t>    </a:t>
            </a:r>
            <a:r>
              <a:rPr lang="en-NZ" sz="1800">
                <a:latin typeface="Arial"/>
                <a:ea typeface="Arial"/>
                <a:cs typeface="Arial"/>
                <a:sym typeface="Arial"/>
              </a:rPr>
              <a:t>In Q1 2023, the Council will work to write up its draft findings, priorities, actions and recommendations, and seek feedback from stakeholders.</a:t>
            </a:r>
            <a:endParaRPr sz="1800">
              <a:latin typeface="Calibri"/>
              <a:ea typeface="Calibri"/>
              <a:cs typeface="Calibri"/>
              <a:sym typeface="Calibri"/>
            </a:endParaRPr>
          </a:p>
          <a:p>
            <a:pPr marL="914400" lvl="0" indent="-228600" algn="l" rtl="0">
              <a:spcBef>
                <a:spcPts val="1000"/>
              </a:spcBef>
              <a:spcAft>
                <a:spcPts val="0"/>
              </a:spcAft>
              <a:buNone/>
            </a:pPr>
            <a:r>
              <a:rPr lang="en-NZ" sz="1800">
                <a:latin typeface="Courier New"/>
                <a:ea typeface="Courier New"/>
                <a:cs typeface="Courier New"/>
                <a:sym typeface="Courier New"/>
              </a:rPr>
              <a:t>o</a:t>
            </a:r>
            <a:r>
              <a:rPr lang="en-NZ" sz="1800">
                <a:latin typeface="Times New Roman"/>
                <a:ea typeface="Times New Roman"/>
                <a:cs typeface="Times New Roman"/>
                <a:sym typeface="Times New Roman"/>
              </a:rPr>
              <a:t>    </a:t>
            </a:r>
            <a:r>
              <a:rPr lang="en-NZ" sz="1800">
                <a:latin typeface="Arial"/>
                <a:ea typeface="Arial"/>
                <a:cs typeface="Arial"/>
                <a:sym typeface="Arial"/>
              </a:rPr>
              <a:t>In Q2 2023, the Council will finalise and present its findings.</a:t>
            </a:r>
            <a:endParaRPr/>
          </a:p>
          <a:p>
            <a:pPr marL="914400" lvl="0" indent="-228600" algn="l" rtl="0">
              <a:spcBef>
                <a:spcPts val="1000"/>
              </a:spcBef>
              <a:spcAft>
                <a:spcPts val="0"/>
              </a:spcAft>
              <a:buNone/>
            </a:pPr>
            <a:endParaRPr sz="1800">
              <a:latin typeface="Arial"/>
              <a:ea typeface="Arial"/>
              <a:cs typeface="Arial"/>
              <a:sym typeface="Arial"/>
            </a:endParaRPr>
          </a:p>
          <a:p>
            <a:pPr marL="914400" lvl="0" indent="-228600" algn="l" rtl="0">
              <a:spcBef>
                <a:spcPts val="1000"/>
              </a:spcBef>
              <a:spcAft>
                <a:spcPts val="0"/>
              </a:spcAft>
              <a:buNone/>
            </a:pPr>
            <a:r>
              <a:rPr lang="en-NZ" sz="1800">
                <a:latin typeface="Arial"/>
                <a:ea typeface="Arial"/>
                <a:cs typeface="Arial"/>
                <a:sym typeface="Arial"/>
              </a:rPr>
              <a:t>Startup Genome work: </a:t>
            </a:r>
            <a:endParaRPr/>
          </a:p>
          <a:p>
            <a:pPr marL="914400" lvl="0" indent="-228600" algn="l" rtl="0">
              <a:spcBef>
                <a:spcPts val="1000"/>
              </a:spcBef>
              <a:spcAft>
                <a:spcPts val="0"/>
              </a:spcAft>
              <a:buNone/>
            </a:pPr>
            <a:r>
              <a:rPr lang="en-NZ" sz="1800">
                <a:latin typeface="Arial"/>
                <a:ea typeface="Arial"/>
                <a:cs typeface="Arial"/>
                <a:sym typeface="Arial"/>
              </a:rPr>
              <a:t>	Benchmarking – establishing how the NZ startup eco system compares globally, including a structured survey of founders</a:t>
            </a:r>
            <a:endParaRPr/>
          </a:p>
          <a:p>
            <a:pPr marL="914400" lvl="0" indent="-228600" algn="l" rtl="0">
              <a:spcBef>
                <a:spcPts val="1000"/>
              </a:spcBef>
              <a:spcAft>
                <a:spcPts val="0"/>
              </a:spcAft>
              <a:buNone/>
            </a:pPr>
            <a:r>
              <a:rPr lang="en-NZ" sz="1800">
                <a:latin typeface="Arial"/>
                <a:ea typeface="Arial"/>
                <a:cs typeface="Arial"/>
                <a:sym typeface="Arial"/>
              </a:rPr>
              <a:t>	Policy levers – identification of the big levers that are in play in other eco-systems, and how our settings compare</a:t>
            </a:r>
            <a:endParaRPr sz="1800">
              <a:latin typeface="Calibri"/>
              <a:ea typeface="Calibri"/>
              <a:cs typeface="Calibri"/>
              <a:sym typeface="Calibri"/>
            </a:endParaRPr>
          </a:p>
          <a:p>
            <a:pPr marL="0" lvl="0" indent="0" algn="l" rtl="0">
              <a:spcBef>
                <a:spcPts val="1000"/>
              </a:spcBef>
              <a:spcAft>
                <a:spcPts val="0"/>
              </a:spcAft>
              <a:buNone/>
            </a:pPr>
            <a:endParaRPr/>
          </a:p>
        </p:txBody>
      </p:sp>
      <p:sp>
        <p:nvSpPr>
          <p:cNvPr id="211" name="Google Shape;2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NZ"/>
              <a:t>If you can’t measure it, you’ll always meet it … we measure our achievement of this vision via our Startup Genome ranking … we achieve a top 5 ranking in Start Genome’s emerging ecosystems</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Lato"/>
              <a:buChar char="●"/>
            </a:pPr>
            <a:r>
              <a:rPr lang="en-NZ">
                <a:solidFill>
                  <a:schemeClr val="dk1"/>
                </a:solidFill>
                <a:latin typeface="Lato"/>
                <a:ea typeface="Lato"/>
                <a:cs typeface="Lato"/>
                <a:sym typeface="Lato"/>
              </a:rPr>
              <a:t>super ambitious - led by super charged founders and teams</a:t>
            </a:r>
            <a:endParaRPr>
              <a:solidFill>
                <a:schemeClr val="dk1"/>
              </a:solidFill>
              <a:latin typeface="Lato"/>
              <a:ea typeface="Lato"/>
              <a:cs typeface="Lato"/>
              <a:sym typeface="Lato"/>
            </a:endParaRPr>
          </a:p>
          <a:p>
            <a:pPr marL="457200" lvl="0" indent="-298450" algn="l" rtl="0">
              <a:lnSpc>
                <a:spcPct val="115000"/>
              </a:lnSpc>
              <a:spcBef>
                <a:spcPts val="0"/>
              </a:spcBef>
              <a:spcAft>
                <a:spcPts val="0"/>
              </a:spcAft>
              <a:buClr>
                <a:schemeClr val="dk1"/>
              </a:buClr>
              <a:buSzPts val="1100"/>
              <a:buFont typeface="Lato"/>
              <a:buChar char="●"/>
            </a:pPr>
            <a:r>
              <a:rPr lang="en-NZ">
                <a:solidFill>
                  <a:schemeClr val="dk1"/>
                </a:solidFill>
                <a:latin typeface="Lato"/>
                <a:ea typeface="Lato"/>
                <a:cs typeface="Lato"/>
                <a:sym typeface="Lato"/>
              </a:rPr>
              <a:t>high growth - growing customers, revenue and value quickly</a:t>
            </a:r>
            <a:endParaRPr>
              <a:solidFill>
                <a:schemeClr val="dk1"/>
              </a:solidFill>
              <a:latin typeface="Lato"/>
              <a:ea typeface="Lato"/>
              <a:cs typeface="Lato"/>
              <a:sym typeface="Lato"/>
            </a:endParaRPr>
          </a:p>
          <a:p>
            <a:pPr marL="457200" lvl="0" indent="-298450" algn="l" rtl="0">
              <a:lnSpc>
                <a:spcPct val="115000"/>
              </a:lnSpc>
              <a:spcBef>
                <a:spcPts val="0"/>
              </a:spcBef>
              <a:spcAft>
                <a:spcPts val="0"/>
              </a:spcAft>
              <a:buClr>
                <a:schemeClr val="dk1"/>
              </a:buClr>
              <a:buSzPts val="1100"/>
              <a:buFont typeface="Lato"/>
              <a:buChar char="●"/>
            </a:pPr>
            <a:r>
              <a:rPr lang="en-NZ">
                <a:solidFill>
                  <a:schemeClr val="dk1"/>
                </a:solidFill>
                <a:latin typeface="Lato"/>
                <a:ea typeface="Lato"/>
                <a:cs typeface="Lato"/>
                <a:sym typeface="Lato"/>
              </a:rPr>
              <a:t>grounded in tech - in some shape or form but not always eg 42 Below</a:t>
            </a:r>
            <a:endParaRPr>
              <a:solidFill>
                <a:schemeClr val="dk1"/>
              </a:solidFill>
              <a:latin typeface="Lato"/>
              <a:ea typeface="Lato"/>
              <a:cs typeface="Lato"/>
              <a:sym typeface="Lato"/>
            </a:endParaRPr>
          </a:p>
          <a:p>
            <a:pPr marL="457200" lvl="0" indent="-298450" algn="l" rtl="0">
              <a:lnSpc>
                <a:spcPct val="115000"/>
              </a:lnSpc>
              <a:spcBef>
                <a:spcPts val="0"/>
              </a:spcBef>
              <a:spcAft>
                <a:spcPts val="0"/>
              </a:spcAft>
              <a:buClr>
                <a:schemeClr val="dk1"/>
              </a:buClr>
              <a:buSzPts val="1100"/>
              <a:buFont typeface="Lato"/>
              <a:buChar char="●"/>
            </a:pPr>
            <a:r>
              <a:rPr lang="en-NZ">
                <a:solidFill>
                  <a:schemeClr val="dk1"/>
                </a:solidFill>
                <a:latin typeface="Lato"/>
                <a:ea typeface="Lato"/>
                <a:cs typeface="Lato"/>
                <a:sym typeface="Lato"/>
              </a:rPr>
              <a:t>disruptive - creating new products, services or ways of doing business</a:t>
            </a:r>
            <a:endParaRPr>
              <a:solidFill>
                <a:schemeClr val="dk1"/>
              </a:solidFill>
              <a:latin typeface="Lato"/>
              <a:ea typeface="Lato"/>
              <a:cs typeface="Lato"/>
              <a:sym typeface="Lato"/>
            </a:endParaRPr>
          </a:p>
          <a:p>
            <a:pPr marL="457200" lvl="0" indent="-298450" algn="l" rtl="0">
              <a:lnSpc>
                <a:spcPct val="115000"/>
              </a:lnSpc>
              <a:spcBef>
                <a:spcPts val="0"/>
              </a:spcBef>
              <a:spcAft>
                <a:spcPts val="0"/>
              </a:spcAft>
              <a:buClr>
                <a:schemeClr val="dk1"/>
              </a:buClr>
              <a:buSzPts val="1100"/>
              <a:buFont typeface="Lato"/>
              <a:buChar char="●"/>
            </a:pPr>
            <a:r>
              <a:rPr lang="en-NZ">
                <a:solidFill>
                  <a:schemeClr val="dk1"/>
                </a:solidFill>
                <a:latin typeface="Lato"/>
                <a:ea typeface="Lato"/>
                <a:cs typeface="Lato"/>
                <a:sym typeface="Lato"/>
              </a:rPr>
              <a:t>new - they are young companies, not more than 15 years old eg Xero is still a startup in some contexts</a:t>
            </a:r>
            <a:endParaRPr>
              <a:solidFill>
                <a:schemeClr val="dk1"/>
              </a:solidFill>
              <a:latin typeface="Lato"/>
              <a:ea typeface="Lato"/>
              <a:cs typeface="Lato"/>
              <a:sym typeface="Lato"/>
            </a:endParaRPr>
          </a:p>
          <a:p>
            <a:pPr marL="457200" lvl="0" indent="-298450" algn="l" rtl="0">
              <a:lnSpc>
                <a:spcPct val="115000"/>
              </a:lnSpc>
              <a:spcBef>
                <a:spcPts val="0"/>
              </a:spcBef>
              <a:spcAft>
                <a:spcPts val="0"/>
              </a:spcAft>
              <a:buClr>
                <a:schemeClr val="dk1"/>
              </a:buClr>
              <a:buSzPts val="1100"/>
              <a:buFont typeface="Lato"/>
              <a:buChar char="●"/>
            </a:pPr>
            <a:r>
              <a:rPr lang="en-NZ">
                <a:solidFill>
                  <a:schemeClr val="dk1"/>
                </a:solidFill>
                <a:latin typeface="Lato"/>
                <a:ea typeface="Lato"/>
                <a:cs typeface="Lato"/>
                <a:sym typeface="Lato"/>
              </a:rPr>
              <a:t>massive impact and value - social, economic, financial, environmental</a:t>
            </a:r>
            <a:endParaRPr>
              <a:solidFill>
                <a:schemeClr val="dk1"/>
              </a:solidFill>
              <a:latin typeface="Lato"/>
              <a:ea typeface="Lato"/>
              <a:cs typeface="Lato"/>
              <a:sym typeface="Lato"/>
            </a:endParaRPr>
          </a:p>
          <a:p>
            <a:pPr marL="0" lvl="0" indent="0" algn="l" rtl="0">
              <a:spcBef>
                <a:spcPts val="120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NZ"/>
              <a:t>Things you can measure … services and products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NZ"/>
              <a:t>Changes we want to see … more , better , enhanced</a:t>
            </a:r>
            <a:endParaRPr/>
          </a:p>
          <a:p>
            <a:pPr marL="0" lvl="0" indent="0" algn="l" rtl="0">
              <a:spcBef>
                <a:spcPts val="0"/>
              </a:spcBef>
              <a:spcAft>
                <a:spcPts val="0"/>
              </a:spcAft>
              <a:buClr>
                <a:schemeClr val="dk1"/>
              </a:buClr>
              <a:buSzPts val="1200"/>
              <a:buFont typeface="Calibri"/>
              <a:buNone/>
            </a:pPr>
            <a:r>
              <a:rPr lang="en-NZ"/>
              <a:t>Show slides 46 (our median series A is small/low) and 48 (our share of big series A rounds is low) in 2018 Genome ppt … ref the gaps we have here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546100" y="-4763"/>
            <a:ext cx="5014912" cy="6862763"/>
            <a:chOff x="2928938" y="-4763"/>
            <a:chExt cx="5014912" cy="6862763"/>
          </a:xfrm>
        </p:grpSpPr>
        <p:sp>
          <p:nvSpPr>
            <p:cNvPr id="24" name="Google Shape;24;p2"/>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5" name="Google Shape;25;p2"/>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2"/>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7" name="Google Shape;27;p2"/>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7B470B"/>
            </a:solidFill>
            <a:ln>
              <a:noFill/>
            </a:ln>
          </p:spPr>
        </p:sp>
        <p:sp>
          <p:nvSpPr>
            <p:cNvPr id="28" name="Google Shape;28;p2"/>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B96B10"/>
            </a:solidFill>
            <a:ln>
              <a:noFill/>
            </a:ln>
          </p:spPr>
        </p:sp>
        <p:sp>
          <p:nvSpPr>
            <p:cNvPr id="29" name="Google Shape;29;p2"/>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2"/>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32" name="Google Shape;32;p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
          <p:cNvSpPr txBox="1">
            <a:spLocks noGrp="1"/>
          </p:cNvSpPr>
          <p:nvPr>
            <p:ph type="ftr" idx="11"/>
          </p:nvPr>
        </p:nvSpPr>
        <p:spPr>
          <a:xfrm>
            <a:off x="5332412" y="5883275"/>
            <a:ext cx="432404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9" name="Google Shape;89;p11"/>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0" name="Google Shape;90;p1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6" name="Google Shape;96;p12"/>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7" name="Google Shape;97;p1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3" name="Google Shape;103;p1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6"/>
        <p:cNvGrpSpPr/>
        <p:nvPr/>
      </p:nvGrpSpPr>
      <p:grpSpPr>
        <a:xfrm>
          <a:off x="0" y="0"/>
          <a:ext cx="0" cy="0"/>
          <a:chOff x="0" y="0"/>
          <a:chExt cx="0" cy="0"/>
        </a:xfrm>
      </p:grpSpPr>
      <p:sp>
        <p:nvSpPr>
          <p:cNvPr id="107" name="Google Shape;107;p14"/>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NZ" sz="8000" b="0" cap="none">
                <a:solidFill>
                  <a:schemeClr val="dk1"/>
                </a:solidFill>
                <a:latin typeface="Corbel"/>
                <a:ea typeface="Corbel"/>
                <a:cs typeface="Corbel"/>
                <a:sym typeface="Corbel"/>
              </a:rPr>
              <a:t>“</a:t>
            </a:r>
            <a:endParaRPr/>
          </a:p>
        </p:txBody>
      </p:sp>
      <p:sp>
        <p:nvSpPr>
          <p:cNvPr id="108" name="Google Shape;108;p14"/>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NZ" sz="8000" b="0" cap="none">
                <a:solidFill>
                  <a:schemeClr val="dk1"/>
                </a:solidFill>
                <a:latin typeface="Corbel"/>
                <a:ea typeface="Corbel"/>
                <a:cs typeface="Corbel"/>
                <a:sym typeface="Corbel"/>
              </a:rPr>
              <a:t>”</a:t>
            </a:r>
            <a:endParaRPr/>
          </a:p>
        </p:txBody>
      </p:sp>
      <p:sp>
        <p:nvSpPr>
          <p:cNvPr id="109" name="Google Shape;109;p14"/>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11" name="Google Shape;111;p14"/>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2" name="Google Shape;112;p1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8" name="Google Shape;118;p1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1"/>
        <p:cNvGrpSpPr/>
        <p:nvPr/>
      </p:nvGrpSpPr>
      <p:grpSpPr>
        <a:xfrm>
          <a:off x="0" y="0"/>
          <a:ext cx="0" cy="0"/>
          <a:chOff x="0" y="0"/>
          <a:chExt cx="0" cy="0"/>
        </a:xfrm>
      </p:grpSpPr>
      <p:sp>
        <p:nvSpPr>
          <p:cNvPr id="122" name="Google Shape;122;p16"/>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NZ" sz="8000" b="0" cap="none">
                <a:solidFill>
                  <a:schemeClr val="dk1"/>
                </a:solidFill>
                <a:latin typeface="Corbel"/>
                <a:ea typeface="Corbel"/>
                <a:cs typeface="Corbel"/>
                <a:sym typeface="Corbel"/>
              </a:rPr>
              <a:t>“</a:t>
            </a:r>
            <a:endParaRPr/>
          </a:p>
        </p:txBody>
      </p:sp>
      <p:sp>
        <p:nvSpPr>
          <p:cNvPr id="123" name="Google Shape;123;p16"/>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NZ" sz="8000" b="0" cap="none">
                <a:solidFill>
                  <a:schemeClr val="dk1"/>
                </a:solidFill>
                <a:latin typeface="Corbel"/>
                <a:ea typeface="Corbel"/>
                <a:cs typeface="Corbel"/>
                <a:sym typeface="Corbel"/>
              </a:rPr>
              <a:t>”</a:t>
            </a:r>
            <a:endParaRPr/>
          </a:p>
        </p:txBody>
      </p:sp>
      <p:sp>
        <p:nvSpPr>
          <p:cNvPr id="124" name="Google Shape;124;p16"/>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6" name="Google Shape;126;p16"/>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7" name="Google Shape;127;p1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3" name="Google Shape;133;p17"/>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34" name="Google Shape;134;p1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0" name="Google Shape;140;p1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rot="5400000">
            <a:off x="8065140" y="2353316"/>
            <a:ext cx="5105400" cy="17703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6" name="Google Shape;146;p1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1"/>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449580" algn="l">
              <a:spcBef>
                <a:spcPts val="480"/>
              </a:spcBef>
              <a:spcAft>
                <a:spcPts val="0"/>
              </a:spcAft>
              <a:buClr>
                <a:srgbClr val="B96B10"/>
              </a:buClr>
              <a:buSzPts val="3480"/>
              <a:buChar char="•"/>
              <a:defRPr/>
            </a:lvl1pPr>
            <a:lvl2pPr marL="914400" lvl="1" indent="-412750" algn="l">
              <a:spcBef>
                <a:spcPts val="600"/>
              </a:spcBef>
              <a:spcAft>
                <a:spcPts val="0"/>
              </a:spcAft>
              <a:buClr>
                <a:srgbClr val="B96B10"/>
              </a:buClr>
              <a:buSzPts val="2900"/>
              <a:buChar char="•"/>
              <a:defRPr/>
            </a:lvl2pPr>
            <a:lvl3pPr marL="1371600" lvl="2" indent="-394335" algn="l">
              <a:spcBef>
                <a:spcPts val="600"/>
              </a:spcBef>
              <a:spcAft>
                <a:spcPts val="0"/>
              </a:spcAft>
              <a:buClr>
                <a:srgbClr val="B96B10"/>
              </a:buClr>
              <a:buSzPts val="2610"/>
              <a:buChar char="•"/>
              <a:defRPr/>
            </a:lvl3pPr>
            <a:lvl4pPr marL="1828800" lvl="3" indent="-375919" algn="l">
              <a:spcBef>
                <a:spcPts val="600"/>
              </a:spcBef>
              <a:spcAft>
                <a:spcPts val="0"/>
              </a:spcAft>
              <a:buClr>
                <a:srgbClr val="B96B10"/>
              </a:buClr>
              <a:buSzPts val="2320"/>
              <a:buChar char="•"/>
              <a:defRPr/>
            </a:lvl4pPr>
            <a:lvl5pPr marL="2286000" lvl="4" indent="-357504" algn="l">
              <a:spcBef>
                <a:spcPts val="600"/>
              </a:spcBef>
              <a:spcAft>
                <a:spcPts val="0"/>
              </a:spcAft>
              <a:buClr>
                <a:srgbClr val="B96B10"/>
              </a:buClr>
              <a:buSzPts val="203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65" name="Google Shape;165;p2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1"/>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449580" algn="l">
              <a:spcBef>
                <a:spcPts val="480"/>
              </a:spcBef>
              <a:spcAft>
                <a:spcPts val="0"/>
              </a:spcAft>
              <a:buClr>
                <a:srgbClr val="B96B10"/>
              </a:buClr>
              <a:buSzPts val="3480"/>
              <a:buChar char="•"/>
              <a:defRPr/>
            </a:lvl1pPr>
            <a:lvl2pPr marL="914400" lvl="1" indent="-412750" algn="l">
              <a:spcBef>
                <a:spcPts val="600"/>
              </a:spcBef>
              <a:spcAft>
                <a:spcPts val="0"/>
              </a:spcAft>
              <a:buClr>
                <a:srgbClr val="B96B10"/>
              </a:buClr>
              <a:buSzPts val="2900"/>
              <a:buChar char="•"/>
              <a:defRPr/>
            </a:lvl2pPr>
            <a:lvl3pPr marL="1371600" lvl="2" indent="-394335" algn="l">
              <a:spcBef>
                <a:spcPts val="600"/>
              </a:spcBef>
              <a:spcAft>
                <a:spcPts val="0"/>
              </a:spcAft>
              <a:buClr>
                <a:srgbClr val="B96B10"/>
              </a:buClr>
              <a:buSzPts val="2610"/>
              <a:buChar char="•"/>
              <a:defRPr/>
            </a:lvl3pPr>
            <a:lvl4pPr marL="1828800" lvl="3" indent="-375919" algn="l">
              <a:spcBef>
                <a:spcPts val="600"/>
              </a:spcBef>
              <a:spcAft>
                <a:spcPts val="0"/>
              </a:spcAft>
              <a:buClr>
                <a:srgbClr val="B96B10"/>
              </a:buClr>
              <a:buSzPts val="2320"/>
              <a:buChar char="•"/>
              <a:defRPr/>
            </a:lvl4pPr>
            <a:lvl5pPr marL="2286000" lvl="4" indent="-357504" algn="l">
              <a:spcBef>
                <a:spcPts val="600"/>
              </a:spcBef>
              <a:spcAft>
                <a:spcPts val="0"/>
              </a:spcAft>
              <a:buClr>
                <a:srgbClr val="B96B10"/>
              </a:buClr>
              <a:buSzPts val="203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38" name="Google Shape;38;p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cxnSp>
        <p:nvCxnSpPr>
          <p:cNvPr id="42" name="Google Shape;42;p4"/>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43" name="Google Shape;43;p4"/>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44" name="Google Shape;44;p4"/>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45" name="Google Shape;45;p4"/>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chemeClr val="dk1"/>
              </a:buClr>
              <a:buSzPts val="3000"/>
              <a:buFont typeface="Corbel"/>
              <a:buNone/>
              <a:defRPr/>
            </a:lvl1pPr>
            <a:lvl2pPr lvl="1" algn="l">
              <a:spcBef>
                <a:spcPts val="0"/>
              </a:spcBef>
              <a:spcAft>
                <a:spcPts val="0"/>
              </a:spcAft>
              <a:buClr>
                <a:schemeClr val="dk2"/>
              </a:buClr>
              <a:buSzPts val="3000"/>
              <a:buNone/>
              <a:defRPr/>
            </a:lvl2pPr>
            <a:lvl3pPr lvl="2" algn="l">
              <a:spcBef>
                <a:spcPts val="0"/>
              </a:spcBef>
              <a:spcAft>
                <a:spcPts val="0"/>
              </a:spcAft>
              <a:buClr>
                <a:schemeClr val="dk2"/>
              </a:buClr>
              <a:buSzPts val="3000"/>
              <a:buNone/>
              <a:defRPr/>
            </a:lvl3pPr>
            <a:lvl4pPr lvl="3" algn="l">
              <a:spcBef>
                <a:spcPts val="0"/>
              </a:spcBef>
              <a:spcAft>
                <a:spcPts val="0"/>
              </a:spcAft>
              <a:buClr>
                <a:schemeClr val="dk2"/>
              </a:buClr>
              <a:buSzPts val="3000"/>
              <a:buNone/>
              <a:defRPr/>
            </a:lvl4pPr>
            <a:lvl5pPr lvl="4" algn="l">
              <a:spcBef>
                <a:spcPts val="0"/>
              </a:spcBef>
              <a:spcAft>
                <a:spcPts val="0"/>
              </a:spcAft>
              <a:buClr>
                <a:schemeClr val="dk2"/>
              </a:buClr>
              <a:buSzPts val="3000"/>
              <a:buNone/>
              <a:defRPr/>
            </a:lvl5pPr>
            <a:lvl6pPr lvl="5" algn="l">
              <a:spcBef>
                <a:spcPts val="0"/>
              </a:spcBef>
              <a:spcAft>
                <a:spcPts val="0"/>
              </a:spcAft>
              <a:buClr>
                <a:schemeClr val="dk2"/>
              </a:buClr>
              <a:buSzPts val="3000"/>
              <a:buNone/>
              <a:defRPr/>
            </a:lvl6pPr>
            <a:lvl7pPr lvl="6" algn="l">
              <a:spcBef>
                <a:spcPts val="0"/>
              </a:spcBef>
              <a:spcAft>
                <a:spcPts val="0"/>
              </a:spcAft>
              <a:buClr>
                <a:schemeClr val="dk2"/>
              </a:buClr>
              <a:buSzPts val="3000"/>
              <a:buNone/>
              <a:defRPr/>
            </a:lvl7pPr>
            <a:lvl8pPr lvl="7" algn="l">
              <a:spcBef>
                <a:spcPts val="0"/>
              </a:spcBef>
              <a:spcAft>
                <a:spcPts val="0"/>
              </a:spcAft>
              <a:buClr>
                <a:schemeClr val="dk2"/>
              </a:buClr>
              <a:buSzPts val="3000"/>
              <a:buNone/>
              <a:defRPr/>
            </a:lvl8pPr>
            <a:lvl9pPr lvl="8" algn="l">
              <a:spcBef>
                <a:spcPts val="0"/>
              </a:spcBef>
              <a:spcAft>
                <a:spcPts val="0"/>
              </a:spcAft>
              <a:buClr>
                <a:schemeClr val="dk2"/>
              </a:buClr>
              <a:buSzPts val="3000"/>
              <a:buNone/>
              <a:defRPr/>
            </a:lvl9pPr>
          </a:lstStyle>
          <a:p>
            <a:endParaRPr/>
          </a:p>
        </p:txBody>
      </p:sp>
      <p:sp>
        <p:nvSpPr>
          <p:cNvPr id="46" name="Google Shape;46;p4"/>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47" name="Google Shape;47;p4"/>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1"/>
              </a:buClr>
              <a:buSzPts val="1000"/>
              <a:buFont typeface="Corbel"/>
              <a:buNone/>
              <a:defRPr sz="1000" b="0" i="0">
                <a:solidFill>
                  <a:schemeClr val="dk1"/>
                </a:solidFill>
                <a:latin typeface="Corbel"/>
                <a:ea typeface="Corbel"/>
                <a:cs typeface="Corbel"/>
                <a:sym typeface="Corbel"/>
              </a:defRPr>
            </a:lvl1pPr>
            <a:lvl2pPr marL="0" lvl="1" indent="0" algn="r">
              <a:buClr>
                <a:schemeClr val="dk1"/>
              </a:buClr>
              <a:buSzPts val="1000"/>
              <a:buFont typeface="Corbel"/>
              <a:buNone/>
              <a:defRPr sz="1000" b="0" i="0">
                <a:solidFill>
                  <a:schemeClr val="dk1"/>
                </a:solidFill>
                <a:latin typeface="Corbel"/>
                <a:ea typeface="Corbel"/>
                <a:cs typeface="Corbel"/>
                <a:sym typeface="Corbel"/>
              </a:defRPr>
            </a:lvl2pPr>
            <a:lvl3pPr marL="0" lvl="2" indent="0" algn="r">
              <a:buClr>
                <a:schemeClr val="dk1"/>
              </a:buClr>
              <a:buSzPts val="1000"/>
              <a:buFont typeface="Corbel"/>
              <a:buNone/>
              <a:defRPr sz="1000" b="0" i="0">
                <a:solidFill>
                  <a:schemeClr val="dk1"/>
                </a:solidFill>
                <a:latin typeface="Corbel"/>
                <a:ea typeface="Corbel"/>
                <a:cs typeface="Corbel"/>
                <a:sym typeface="Corbel"/>
              </a:defRPr>
            </a:lvl3pPr>
            <a:lvl4pPr marL="0" lvl="3" indent="0" algn="r">
              <a:buClr>
                <a:schemeClr val="dk1"/>
              </a:buClr>
              <a:buSzPts val="1000"/>
              <a:buFont typeface="Corbel"/>
              <a:buNone/>
              <a:defRPr sz="1000" b="0" i="0">
                <a:solidFill>
                  <a:schemeClr val="dk1"/>
                </a:solidFill>
                <a:latin typeface="Corbel"/>
                <a:ea typeface="Corbel"/>
                <a:cs typeface="Corbel"/>
                <a:sym typeface="Corbel"/>
              </a:defRPr>
            </a:lvl4pPr>
            <a:lvl5pPr marL="0" lvl="4" indent="0" algn="r">
              <a:buClr>
                <a:schemeClr val="dk1"/>
              </a:buClr>
              <a:buSzPts val="1000"/>
              <a:buFont typeface="Corbel"/>
              <a:buNone/>
              <a:defRPr sz="1000" b="0" i="0">
                <a:solidFill>
                  <a:schemeClr val="dk1"/>
                </a:solidFill>
                <a:latin typeface="Corbel"/>
                <a:ea typeface="Corbel"/>
                <a:cs typeface="Corbel"/>
                <a:sym typeface="Corbel"/>
              </a:defRPr>
            </a:lvl5pPr>
            <a:lvl6pPr marL="0" lvl="5" indent="0" algn="r">
              <a:buClr>
                <a:schemeClr val="dk1"/>
              </a:buClr>
              <a:buSzPts val="1000"/>
              <a:buFont typeface="Corbel"/>
              <a:buNone/>
              <a:defRPr sz="1000" b="0" i="0">
                <a:solidFill>
                  <a:schemeClr val="dk1"/>
                </a:solidFill>
                <a:latin typeface="Corbel"/>
                <a:ea typeface="Corbel"/>
                <a:cs typeface="Corbel"/>
                <a:sym typeface="Corbel"/>
              </a:defRPr>
            </a:lvl6pPr>
            <a:lvl7pPr marL="0" lvl="6" indent="0" algn="r">
              <a:buClr>
                <a:schemeClr val="dk1"/>
              </a:buClr>
              <a:buSzPts val="1000"/>
              <a:buFont typeface="Corbel"/>
              <a:buNone/>
              <a:defRPr sz="1000" b="0" i="0">
                <a:solidFill>
                  <a:schemeClr val="dk1"/>
                </a:solidFill>
                <a:latin typeface="Corbel"/>
                <a:ea typeface="Corbel"/>
                <a:cs typeface="Corbel"/>
                <a:sym typeface="Corbel"/>
              </a:defRPr>
            </a:lvl7pPr>
            <a:lvl8pPr marL="0" lvl="7" indent="0" algn="r">
              <a:buClr>
                <a:schemeClr val="dk1"/>
              </a:buClr>
              <a:buSzPts val="1000"/>
              <a:buFont typeface="Corbel"/>
              <a:buNone/>
              <a:defRPr sz="1000" b="0" i="0">
                <a:solidFill>
                  <a:schemeClr val="dk1"/>
                </a:solidFill>
                <a:latin typeface="Corbel"/>
                <a:ea typeface="Corbel"/>
                <a:cs typeface="Corbel"/>
                <a:sym typeface="Corbel"/>
              </a:defRPr>
            </a:lvl8pPr>
            <a:lvl9pPr marL="0" lvl="8" indent="0" algn="r">
              <a:buClr>
                <a:schemeClr val="dk1"/>
              </a:buClr>
              <a:buSzPts val="1000"/>
              <a:buFont typeface="Corbel"/>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1" name="Google Shape;51;p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Clr>
                <a:srgbClr val="B96B10"/>
              </a:buClr>
              <a:buSzPts val="2610"/>
              <a:buChar char="•"/>
              <a:defRPr sz="1800"/>
            </a:lvl1pPr>
            <a:lvl2pPr marL="914400" lvl="1" indent="-375919" algn="l">
              <a:spcBef>
                <a:spcPts val="600"/>
              </a:spcBef>
              <a:spcAft>
                <a:spcPts val="0"/>
              </a:spcAft>
              <a:buClr>
                <a:srgbClr val="B96B10"/>
              </a:buClr>
              <a:buSzPts val="2320"/>
              <a:buChar char="•"/>
              <a:defRPr sz="1600"/>
            </a:lvl2pPr>
            <a:lvl3pPr marL="1371600" lvl="2" indent="-357505" algn="l">
              <a:spcBef>
                <a:spcPts val="600"/>
              </a:spcBef>
              <a:spcAft>
                <a:spcPts val="0"/>
              </a:spcAft>
              <a:buClr>
                <a:srgbClr val="B96B10"/>
              </a:buClr>
              <a:buSzPts val="2030"/>
              <a:buChar char="•"/>
              <a:defRPr sz="1400"/>
            </a:lvl3pPr>
            <a:lvl4pPr marL="1828800" lvl="3" indent="-339089" algn="l">
              <a:spcBef>
                <a:spcPts val="600"/>
              </a:spcBef>
              <a:spcAft>
                <a:spcPts val="0"/>
              </a:spcAft>
              <a:buClr>
                <a:srgbClr val="B96B10"/>
              </a:buClr>
              <a:buSzPts val="1740"/>
              <a:buChar char="•"/>
              <a:defRPr sz="1200"/>
            </a:lvl4pPr>
            <a:lvl5pPr marL="2286000" lvl="4" indent="-339089" algn="l">
              <a:spcBef>
                <a:spcPts val="600"/>
              </a:spcBef>
              <a:spcAft>
                <a:spcPts val="0"/>
              </a:spcAft>
              <a:buClr>
                <a:srgbClr val="B96B10"/>
              </a:buClr>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7" name="Google Shape;57;p6"/>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Clr>
                <a:srgbClr val="B96B10"/>
              </a:buClr>
              <a:buSzPts val="2610"/>
              <a:buChar char="•"/>
              <a:defRPr sz="1800"/>
            </a:lvl1pPr>
            <a:lvl2pPr marL="914400" lvl="1" indent="-375919" algn="l">
              <a:spcBef>
                <a:spcPts val="600"/>
              </a:spcBef>
              <a:spcAft>
                <a:spcPts val="0"/>
              </a:spcAft>
              <a:buClr>
                <a:srgbClr val="B96B10"/>
              </a:buClr>
              <a:buSzPts val="2320"/>
              <a:buChar char="•"/>
              <a:defRPr sz="1600"/>
            </a:lvl2pPr>
            <a:lvl3pPr marL="1371600" lvl="2" indent="-357505" algn="l">
              <a:spcBef>
                <a:spcPts val="600"/>
              </a:spcBef>
              <a:spcAft>
                <a:spcPts val="0"/>
              </a:spcAft>
              <a:buClr>
                <a:srgbClr val="B96B10"/>
              </a:buClr>
              <a:buSzPts val="2030"/>
              <a:buChar char="•"/>
              <a:defRPr sz="1400"/>
            </a:lvl3pPr>
            <a:lvl4pPr marL="1828800" lvl="3" indent="-339089" algn="l">
              <a:spcBef>
                <a:spcPts val="600"/>
              </a:spcBef>
              <a:spcAft>
                <a:spcPts val="0"/>
              </a:spcAft>
              <a:buClr>
                <a:srgbClr val="B96B10"/>
              </a:buClr>
              <a:buSzPts val="1740"/>
              <a:buChar char="•"/>
              <a:defRPr sz="1200"/>
            </a:lvl4pPr>
            <a:lvl5pPr marL="2286000" lvl="4" indent="-339089" algn="l">
              <a:spcBef>
                <a:spcPts val="600"/>
              </a:spcBef>
              <a:spcAft>
                <a:spcPts val="0"/>
              </a:spcAft>
              <a:buClr>
                <a:srgbClr val="B96B10"/>
              </a:buClr>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8" name="Google Shape;58;p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B96B10"/>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4" name="Google Shape;64;p7"/>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Clr>
                <a:srgbClr val="B96B10"/>
              </a:buClr>
              <a:buSzPts val="2610"/>
              <a:buChar char="•"/>
              <a:defRPr sz="1800"/>
            </a:lvl1pPr>
            <a:lvl2pPr marL="914400" lvl="1" indent="-375919" algn="l">
              <a:spcBef>
                <a:spcPts val="600"/>
              </a:spcBef>
              <a:spcAft>
                <a:spcPts val="0"/>
              </a:spcAft>
              <a:buClr>
                <a:srgbClr val="B96B10"/>
              </a:buClr>
              <a:buSzPts val="2320"/>
              <a:buChar char="•"/>
              <a:defRPr sz="1600"/>
            </a:lvl2pPr>
            <a:lvl3pPr marL="1371600" lvl="2" indent="-357505" algn="l">
              <a:spcBef>
                <a:spcPts val="600"/>
              </a:spcBef>
              <a:spcAft>
                <a:spcPts val="0"/>
              </a:spcAft>
              <a:buClr>
                <a:srgbClr val="B96B10"/>
              </a:buClr>
              <a:buSzPts val="2030"/>
              <a:buChar char="•"/>
              <a:defRPr sz="1400"/>
            </a:lvl3pPr>
            <a:lvl4pPr marL="1828800" lvl="3" indent="-339089" algn="l">
              <a:spcBef>
                <a:spcPts val="600"/>
              </a:spcBef>
              <a:spcAft>
                <a:spcPts val="0"/>
              </a:spcAft>
              <a:buClr>
                <a:srgbClr val="B96B10"/>
              </a:buClr>
              <a:buSzPts val="1740"/>
              <a:buChar char="•"/>
              <a:defRPr sz="1200"/>
            </a:lvl4pPr>
            <a:lvl5pPr marL="2286000" lvl="4" indent="-339089" algn="l">
              <a:spcBef>
                <a:spcPts val="600"/>
              </a:spcBef>
              <a:spcAft>
                <a:spcPts val="0"/>
              </a:spcAft>
              <a:buClr>
                <a:srgbClr val="B96B10"/>
              </a:buClr>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5" name="Google Shape;65;p7"/>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B96B10"/>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6" name="Google Shape;66;p7"/>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Clr>
                <a:srgbClr val="B96B10"/>
              </a:buClr>
              <a:buSzPts val="2610"/>
              <a:buChar char="•"/>
              <a:defRPr sz="1800"/>
            </a:lvl1pPr>
            <a:lvl2pPr marL="914400" lvl="1" indent="-375919" algn="l">
              <a:spcBef>
                <a:spcPts val="600"/>
              </a:spcBef>
              <a:spcAft>
                <a:spcPts val="0"/>
              </a:spcAft>
              <a:buClr>
                <a:srgbClr val="B96B10"/>
              </a:buClr>
              <a:buSzPts val="2320"/>
              <a:buChar char="•"/>
              <a:defRPr sz="1600"/>
            </a:lvl2pPr>
            <a:lvl3pPr marL="1371600" lvl="2" indent="-357505" algn="l">
              <a:spcBef>
                <a:spcPts val="600"/>
              </a:spcBef>
              <a:spcAft>
                <a:spcPts val="0"/>
              </a:spcAft>
              <a:buClr>
                <a:srgbClr val="B96B10"/>
              </a:buClr>
              <a:buSzPts val="2030"/>
              <a:buChar char="•"/>
              <a:defRPr sz="1400"/>
            </a:lvl3pPr>
            <a:lvl4pPr marL="1828800" lvl="3" indent="-339089" algn="l">
              <a:spcBef>
                <a:spcPts val="600"/>
              </a:spcBef>
              <a:spcAft>
                <a:spcPts val="0"/>
              </a:spcAft>
              <a:buClr>
                <a:srgbClr val="B96B10"/>
              </a:buClr>
              <a:buSzPts val="1740"/>
              <a:buChar char="•"/>
              <a:defRPr sz="1200"/>
            </a:lvl4pPr>
            <a:lvl5pPr marL="2286000" lvl="4" indent="-339089" algn="l">
              <a:spcBef>
                <a:spcPts val="600"/>
              </a:spcBef>
              <a:spcAft>
                <a:spcPts val="0"/>
              </a:spcAft>
              <a:buClr>
                <a:srgbClr val="B96B10"/>
              </a:buClr>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7" name="Google Shape;67;p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82" name="Google Shape;82;p10"/>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3" name="Google Shape;83;p1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0812" y="0"/>
            <a:ext cx="2436813" cy="6858001"/>
            <a:chOff x="1320800" y="0"/>
            <a:chExt cx="2436813" cy="6858001"/>
          </a:xfrm>
        </p:grpSpPr>
        <p:sp>
          <p:nvSpPr>
            <p:cNvPr id="11" name="Google Shape;11;p1"/>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2" name="Google Shape;12;p1"/>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13" name="Google Shape;13;p1"/>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4" name="Google Shape;14;p1"/>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sp>
        <p:sp>
          <p:nvSpPr>
            <p:cNvPr id="15" name="Google Shape;15;p1"/>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sp>
        <p:sp>
          <p:nvSpPr>
            <p:cNvPr id="16" name="Google Shape;16;p1"/>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B96B10"/>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B96B10"/>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B96B10"/>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B96B10"/>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B96B10"/>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B96B10"/>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B96B10"/>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B96B10"/>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B96B10"/>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0" name="Google Shape;20;p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1" name="Google Shape;21;p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grpSp>
        <p:nvGrpSpPr>
          <p:cNvPr id="150" name="Google Shape;150;p20"/>
          <p:cNvGrpSpPr/>
          <p:nvPr/>
        </p:nvGrpSpPr>
        <p:grpSpPr>
          <a:xfrm>
            <a:off x="150812" y="0"/>
            <a:ext cx="2436813" cy="6858001"/>
            <a:chOff x="1320800" y="0"/>
            <a:chExt cx="2436813" cy="6858001"/>
          </a:xfrm>
        </p:grpSpPr>
        <p:sp>
          <p:nvSpPr>
            <p:cNvPr id="151" name="Google Shape;151;p20"/>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52" name="Google Shape;152;p20"/>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FEFEFE"/>
            </a:solidFill>
            <a:ln>
              <a:noFill/>
            </a:ln>
          </p:spPr>
        </p:sp>
        <p:sp>
          <p:nvSpPr>
            <p:cNvPr id="153" name="Google Shape;153;p20"/>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FEFEFE"/>
            </a:solidFill>
            <a:ln>
              <a:noFill/>
            </a:ln>
          </p:spPr>
        </p:sp>
        <p:sp>
          <p:nvSpPr>
            <p:cNvPr id="154" name="Google Shape;154;p20"/>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sp>
        <p:sp>
          <p:nvSpPr>
            <p:cNvPr id="155" name="Google Shape;155;p20"/>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sp>
        <p:sp>
          <p:nvSpPr>
            <p:cNvPr id="156" name="Google Shape;156;p20"/>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EFEFE"/>
            </a:solidFill>
            <a:ln>
              <a:noFill/>
            </a:ln>
          </p:spPr>
        </p:sp>
      </p:grpSp>
      <p:sp>
        <p:nvSpPr>
          <p:cNvPr id="157" name="Google Shape;157;p20"/>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000"/>
              <a:buFont typeface="Corbel"/>
              <a:buNone/>
              <a:defRPr sz="40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58" name="Google Shape;158;p20"/>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B96B10"/>
              </a:buClr>
              <a:buSzPts val="3480"/>
              <a:buFont typeface="Arial"/>
              <a:buChar char="•"/>
              <a:defRPr sz="2400" b="0" i="0" u="none" strike="noStrike" cap="none">
                <a:solidFill>
                  <a:schemeClr val="lt1"/>
                </a:solidFill>
                <a:latin typeface="Corbel"/>
                <a:ea typeface="Corbel"/>
                <a:cs typeface="Corbel"/>
                <a:sym typeface="Corbel"/>
              </a:defRPr>
            </a:lvl1pPr>
            <a:lvl2pPr marL="914400" marR="0" lvl="1" indent="-412750" algn="l" rtl="0">
              <a:spcBef>
                <a:spcPts val="600"/>
              </a:spcBef>
              <a:spcAft>
                <a:spcPts val="0"/>
              </a:spcAft>
              <a:buClr>
                <a:srgbClr val="B96B10"/>
              </a:buClr>
              <a:buSzPts val="2900"/>
              <a:buFont typeface="Arial"/>
              <a:buChar char="•"/>
              <a:defRPr sz="2000" b="0" i="0" u="none" strike="noStrike" cap="none">
                <a:solidFill>
                  <a:schemeClr val="lt1"/>
                </a:solidFill>
                <a:latin typeface="Corbel"/>
                <a:ea typeface="Corbel"/>
                <a:cs typeface="Corbel"/>
                <a:sym typeface="Corbel"/>
              </a:defRPr>
            </a:lvl2pPr>
            <a:lvl3pPr marL="1371600" marR="0" lvl="2" indent="-394335" algn="l" rtl="0">
              <a:spcBef>
                <a:spcPts val="600"/>
              </a:spcBef>
              <a:spcAft>
                <a:spcPts val="0"/>
              </a:spcAft>
              <a:buClr>
                <a:srgbClr val="B96B10"/>
              </a:buClr>
              <a:buSzPts val="2610"/>
              <a:buFont typeface="Arial"/>
              <a:buChar char="•"/>
              <a:defRPr sz="1800" b="0" i="0" u="none" strike="noStrike" cap="none">
                <a:solidFill>
                  <a:schemeClr val="lt1"/>
                </a:solidFill>
                <a:latin typeface="Corbel"/>
                <a:ea typeface="Corbel"/>
                <a:cs typeface="Corbel"/>
                <a:sym typeface="Corbel"/>
              </a:defRPr>
            </a:lvl3pPr>
            <a:lvl4pPr marL="1828800" marR="0" lvl="3" indent="-375919" algn="l" rtl="0">
              <a:spcBef>
                <a:spcPts val="600"/>
              </a:spcBef>
              <a:spcAft>
                <a:spcPts val="0"/>
              </a:spcAft>
              <a:buClr>
                <a:srgbClr val="B96B10"/>
              </a:buClr>
              <a:buSzPts val="2320"/>
              <a:buFont typeface="Arial"/>
              <a:buChar char="•"/>
              <a:defRPr sz="1600" b="0" i="0" u="none" strike="noStrike" cap="none">
                <a:solidFill>
                  <a:schemeClr val="lt1"/>
                </a:solidFill>
                <a:latin typeface="Corbel"/>
                <a:ea typeface="Corbel"/>
                <a:cs typeface="Corbel"/>
                <a:sym typeface="Corbel"/>
              </a:defRPr>
            </a:lvl4pPr>
            <a:lvl5pPr marL="2286000" marR="0" lvl="4" indent="-357504" algn="l" rtl="0">
              <a:spcBef>
                <a:spcPts val="600"/>
              </a:spcBef>
              <a:spcAft>
                <a:spcPts val="0"/>
              </a:spcAft>
              <a:buClr>
                <a:srgbClr val="B96B10"/>
              </a:buClr>
              <a:buSzPts val="2030"/>
              <a:buFont typeface="Arial"/>
              <a:buChar char="•"/>
              <a:defRPr sz="1400" b="0" i="0" u="none" strike="noStrike" cap="none">
                <a:solidFill>
                  <a:schemeClr val="lt1"/>
                </a:solidFill>
                <a:latin typeface="Corbel"/>
                <a:ea typeface="Corbel"/>
                <a:cs typeface="Corbel"/>
                <a:sym typeface="Corbel"/>
              </a:defRPr>
            </a:lvl5pPr>
            <a:lvl6pPr marL="2743200" marR="0" lvl="5" indent="-357504" algn="l" rtl="0">
              <a:spcBef>
                <a:spcPts val="600"/>
              </a:spcBef>
              <a:spcAft>
                <a:spcPts val="0"/>
              </a:spcAft>
              <a:buClr>
                <a:srgbClr val="B96B10"/>
              </a:buClr>
              <a:buSzPts val="2030"/>
              <a:buFont typeface="Arial"/>
              <a:buChar char="•"/>
              <a:defRPr sz="1400" b="0" i="0" u="none" strike="noStrike" cap="none">
                <a:solidFill>
                  <a:schemeClr val="lt1"/>
                </a:solidFill>
                <a:latin typeface="Corbel"/>
                <a:ea typeface="Corbel"/>
                <a:cs typeface="Corbel"/>
                <a:sym typeface="Corbel"/>
              </a:defRPr>
            </a:lvl6pPr>
            <a:lvl7pPr marL="3200400" marR="0" lvl="6" indent="-357504" algn="l" rtl="0">
              <a:spcBef>
                <a:spcPts val="600"/>
              </a:spcBef>
              <a:spcAft>
                <a:spcPts val="0"/>
              </a:spcAft>
              <a:buClr>
                <a:srgbClr val="B96B10"/>
              </a:buClr>
              <a:buSzPts val="2030"/>
              <a:buFont typeface="Arial"/>
              <a:buChar char="•"/>
              <a:defRPr sz="1400" b="0" i="0" u="none" strike="noStrike" cap="none">
                <a:solidFill>
                  <a:schemeClr val="lt1"/>
                </a:solidFill>
                <a:latin typeface="Corbel"/>
                <a:ea typeface="Corbel"/>
                <a:cs typeface="Corbel"/>
                <a:sym typeface="Corbel"/>
              </a:defRPr>
            </a:lvl7pPr>
            <a:lvl8pPr marL="3657600" marR="0" lvl="7" indent="-357504" algn="l" rtl="0">
              <a:spcBef>
                <a:spcPts val="600"/>
              </a:spcBef>
              <a:spcAft>
                <a:spcPts val="0"/>
              </a:spcAft>
              <a:buClr>
                <a:srgbClr val="B96B10"/>
              </a:buClr>
              <a:buSzPts val="2030"/>
              <a:buFont typeface="Arial"/>
              <a:buChar char="•"/>
              <a:defRPr sz="1400" b="0" i="0" u="none" strike="noStrike" cap="none">
                <a:solidFill>
                  <a:schemeClr val="lt1"/>
                </a:solidFill>
                <a:latin typeface="Corbel"/>
                <a:ea typeface="Corbel"/>
                <a:cs typeface="Corbel"/>
                <a:sym typeface="Corbel"/>
              </a:defRPr>
            </a:lvl8pPr>
            <a:lvl9pPr marL="4114800" marR="0" lvl="8" indent="-357504" algn="l" rtl="0">
              <a:spcBef>
                <a:spcPts val="600"/>
              </a:spcBef>
              <a:spcAft>
                <a:spcPts val="600"/>
              </a:spcAft>
              <a:buClr>
                <a:srgbClr val="B96B10"/>
              </a:buClr>
              <a:buSzPts val="2030"/>
              <a:buFont typeface="Arial"/>
              <a:buChar char="•"/>
              <a:defRPr sz="1400" b="0" i="0" u="none" strike="noStrike" cap="none">
                <a:solidFill>
                  <a:schemeClr val="lt1"/>
                </a:solidFill>
                <a:latin typeface="Corbel"/>
                <a:ea typeface="Corbel"/>
                <a:cs typeface="Corbel"/>
                <a:sym typeface="Corbel"/>
              </a:defRPr>
            </a:lvl9pPr>
          </a:lstStyle>
          <a:p>
            <a:endParaRPr/>
          </a:p>
        </p:txBody>
      </p:sp>
      <p:sp>
        <p:nvSpPr>
          <p:cNvPr id="159" name="Google Shape;159;p2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60" name="Google Shape;160;p2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61" name="Google Shape;161;p2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a:solidFill>
                  <a:schemeClr val="lt1"/>
                </a:solidFill>
                <a:latin typeface="Corbel"/>
                <a:ea typeface="Corbel"/>
                <a:cs typeface="Corbel"/>
                <a:sym typeface="Corbel"/>
              </a:defRPr>
            </a:lvl1pPr>
            <a:lvl2pPr marL="0" marR="0" lvl="1" indent="0" algn="r" rtl="0">
              <a:spcBef>
                <a:spcPts val="0"/>
              </a:spcBef>
              <a:buNone/>
              <a:defRPr sz="1000" b="0" i="0" u="none">
                <a:solidFill>
                  <a:schemeClr val="lt1"/>
                </a:solidFill>
                <a:latin typeface="Corbel"/>
                <a:ea typeface="Corbel"/>
                <a:cs typeface="Corbel"/>
                <a:sym typeface="Corbel"/>
              </a:defRPr>
            </a:lvl2pPr>
            <a:lvl3pPr marL="0" marR="0" lvl="2" indent="0" algn="r" rtl="0">
              <a:spcBef>
                <a:spcPts val="0"/>
              </a:spcBef>
              <a:buNone/>
              <a:defRPr sz="1000" b="0" i="0" u="none">
                <a:solidFill>
                  <a:schemeClr val="lt1"/>
                </a:solidFill>
                <a:latin typeface="Corbel"/>
                <a:ea typeface="Corbel"/>
                <a:cs typeface="Corbel"/>
                <a:sym typeface="Corbel"/>
              </a:defRPr>
            </a:lvl3pPr>
            <a:lvl4pPr marL="0" marR="0" lvl="3" indent="0" algn="r" rtl="0">
              <a:spcBef>
                <a:spcPts val="0"/>
              </a:spcBef>
              <a:buNone/>
              <a:defRPr sz="1000" b="0" i="0" u="none">
                <a:solidFill>
                  <a:schemeClr val="lt1"/>
                </a:solidFill>
                <a:latin typeface="Corbel"/>
                <a:ea typeface="Corbel"/>
                <a:cs typeface="Corbel"/>
                <a:sym typeface="Corbel"/>
              </a:defRPr>
            </a:lvl4pPr>
            <a:lvl5pPr marL="0" marR="0" lvl="4" indent="0" algn="r" rtl="0">
              <a:spcBef>
                <a:spcPts val="0"/>
              </a:spcBef>
              <a:buNone/>
              <a:defRPr sz="1000" b="0" i="0" u="none">
                <a:solidFill>
                  <a:schemeClr val="lt1"/>
                </a:solidFill>
                <a:latin typeface="Corbel"/>
                <a:ea typeface="Corbel"/>
                <a:cs typeface="Corbel"/>
                <a:sym typeface="Corbel"/>
              </a:defRPr>
            </a:lvl5pPr>
            <a:lvl6pPr marL="0" marR="0" lvl="5" indent="0" algn="r" rtl="0">
              <a:spcBef>
                <a:spcPts val="0"/>
              </a:spcBef>
              <a:buNone/>
              <a:defRPr sz="1000" b="0" i="0" u="none">
                <a:solidFill>
                  <a:schemeClr val="lt1"/>
                </a:solidFill>
                <a:latin typeface="Corbel"/>
                <a:ea typeface="Corbel"/>
                <a:cs typeface="Corbel"/>
                <a:sym typeface="Corbel"/>
              </a:defRPr>
            </a:lvl6pPr>
            <a:lvl7pPr marL="0" marR="0" lvl="6" indent="0" algn="r" rtl="0">
              <a:spcBef>
                <a:spcPts val="0"/>
              </a:spcBef>
              <a:buNone/>
              <a:defRPr sz="1000" b="0" i="0" u="none">
                <a:solidFill>
                  <a:schemeClr val="lt1"/>
                </a:solidFill>
                <a:latin typeface="Corbel"/>
                <a:ea typeface="Corbel"/>
                <a:cs typeface="Corbel"/>
                <a:sym typeface="Corbel"/>
              </a:defRPr>
            </a:lvl7pPr>
            <a:lvl8pPr marL="0" marR="0" lvl="7" indent="0" algn="r" rtl="0">
              <a:spcBef>
                <a:spcPts val="0"/>
              </a:spcBef>
              <a:buNone/>
              <a:defRPr sz="1000" b="0" i="0" u="none">
                <a:solidFill>
                  <a:schemeClr val="lt1"/>
                </a:solidFill>
                <a:latin typeface="Corbel"/>
                <a:ea typeface="Corbel"/>
                <a:cs typeface="Corbel"/>
                <a:sym typeface="Corbel"/>
              </a:defRPr>
            </a:lvl8pPr>
            <a:lvl9pPr marL="0" marR="0" lvl="8" indent="0" algn="r" rtl="0">
              <a:spcBef>
                <a:spcPts val="0"/>
              </a:spcBef>
              <a:buNone/>
              <a:defRPr sz="1000" b="0" i="0" u="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artupcouncil@mbie.govt.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startupcouncil@mbie.govt.nz"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tartupcouncil@mbie.govt.nz"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subTitle" idx="1"/>
          </p:nvPr>
        </p:nvSpPr>
        <p:spPr>
          <a:xfrm>
            <a:off x="6574971" y="2939143"/>
            <a:ext cx="4928050" cy="3871928"/>
          </a:xfrm>
          <a:prstGeom prst="rect">
            <a:avLst/>
          </a:prstGeom>
          <a:noFill/>
          <a:ln>
            <a:noFill/>
          </a:ln>
        </p:spPr>
        <p:txBody>
          <a:bodyPr spcFirstLastPara="1" wrap="square" lIns="91425" tIns="45700" rIns="91425" bIns="45700" anchor="t" anchorCtr="0">
            <a:normAutofit fontScale="40000" lnSpcReduction="20000"/>
          </a:bodyPr>
          <a:lstStyle/>
          <a:p>
            <a:pPr marL="0" lvl="0" indent="0" algn="r" rtl="0">
              <a:spcBef>
                <a:spcPts val="0"/>
              </a:spcBef>
              <a:spcAft>
                <a:spcPts val="0"/>
              </a:spcAft>
              <a:buSzPct val="145000"/>
              <a:buNone/>
            </a:pPr>
            <a:r>
              <a:rPr lang="en-NZ" sz="4200" i="1" dirty="0"/>
              <a:t>A series of engagements across New Zealand for the </a:t>
            </a:r>
            <a:r>
              <a:rPr lang="en-NZ" sz="4200" i="1" dirty="0" err="1"/>
              <a:t>StartUp</a:t>
            </a:r>
            <a:r>
              <a:rPr lang="en-NZ" sz="4200" i="1" dirty="0"/>
              <a:t> Advisors Council to hear directly from the </a:t>
            </a:r>
            <a:r>
              <a:rPr lang="en-NZ" sz="4200" i="1" dirty="0" err="1"/>
              <a:t>StartUp</a:t>
            </a:r>
            <a:r>
              <a:rPr lang="en-NZ" sz="4200" i="1" dirty="0"/>
              <a:t> Ecosystem</a:t>
            </a:r>
            <a:endParaRPr dirty="0"/>
          </a:p>
          <a:p>
            <a:pPr marL="0" lvl="0" indent="0" algn="r" rtl="0">
              <a:spcBef>
                <a:spcPts val="799"/>
              </a:spcBef>
              <a:spcAft>
                <a:spcPts val="0"/>
              </a:spcAft>
              <a:buSzPct val="145000"/>
              <a:buNone/>
            </a:pPr>
            <a:endParaRPr i="1" dirty="0"/>
          </a:p>
          <a:p>
            <a:pPr marL="0" lvl="0" indent="0" algn="r" rtl="0">
              <a:spcBef>
                <a:spcPts val="799"/>
              </a:spcBef>
              <a:spcAft>
                <a:spcPts val="0"/>
              </a:spcAft>
              <a:buSzPct val="145000"/>
              <a:buNone/>
            </a:pPr>
            <a:r>
              <a:rPr lang="en-NZ" dirty="0"/>
              <a:t>Auckland (VCs session) |   1 Sep</a:t>
            </a:r>
            <a:endParaRPr dirty="0"/>
          </a:p>
          <a:p>
            <a:pPr marL="0" lvl="0" indent="0" algn="r" rtl="0">
              <a:spcBef>
                <a:spcPts val="799"/>
              </a:spcBef>
              <a:spcAft>
                <a:spcPts val="0"/>
              </a:spcAft>
              <a:buSzPct val="145000"/>
              <a:buNone/>
            </a:pPr>
            <a:r>
              <a:rPr lang="en-NZ" dirty="0"/>
              <a:t>Tauranga |   5 Sep</a:t>
            </a:r>
            <a:endParaRPr dirty="0"/>
          </a:p>
          <a:p>
            <a:pPr marL="0" lvl="0" indent="0" algn="r" rtl="0">
              <a:spcBef>
                <a:spcPts val="799"/>
              </a:spcBef>
              <a:spcAft>
                <a:spcPts val="0"/>
              </a:spcAft>
              <a:buSzPct val="145000"/>
              <a:buNone/>
            </a:pPr>
            <a:r>
              <a:rPr lang="en-NZ" dirty="0"/>
              <a:t>Wellington | 13 Sep</a:t>
            </a:r>
            <a:endParaRPr dirty="0"/>
          </a:p>
          <a:p>
            <a:pPr marL="0" lvl="0" indent="0" algn="r" rtl="0">
              <a:spcBef>
                <a:spcPts val="799"/>
              </a:spcBef>
              <a:spcAft>
                <a:spcPts val="0"/>
              </a:spcAft>
              <a:buSzPct val="145000"/>
              <a:buNone/>
            </a:pPr>
            <a:r>
              <a:rPr lang="en-NZ" dirty="0"/>
              <a:t>Christchurch |   15 Sep</a:t>
            </a:r>
            <a:endParaRPr dirty="0"/>
          </a:p>
          <a:p>
            <a:pPr marL="0" indent="0">
              <a:spcBef>
                <a:spcPts val="799"/>
              </a:spcBef>
              <a:buSzPct val="145000"/>
            </a:pPr>
            <a:r>
              <a:rPr lang="en-NZ" dirty="0"/>
              <a:t>Queenstown |  27 Sep</a:t>
            </a:r>
          </a:p>
          <a:p>
            <a:pPr marL="0" lvl="0" indent="0" algn="r" rtl="0">
              <a:spcBef>
                <a:spcPts val="799"/>
              </a:spcBef>
              <a:spcAft>
                <a:spcPts val="0"/>
              </a:spcAft>
              <a:buSzPct val="145000"/>
              <a:buNone/>
            </a:pPr>
            <a:r>
              <a:rPr lang="en-NZ" dirty="0"/>
              <a:t>Dunedin |  28 Sep</a:t>
            </a:r>
            <a:endParaRPr dirty="0"/>
          </a:p>
          <a:p>
            <a:pPr marL="0" lvl="0" indent="0" algn="r" rtl="0">
              <a:spcBef>
                <a:spcPts val="799"/>
              </a:spcBef>
              <a:spcAft>
                <a:spcPts val="0"/>
              </a:spcAft>
              <a:buSzPct val="145000"/>
              <a:buNone/>
            </a:pPr>
            <a:r>
              <a:rPr lang="en-NZ" dirty="0"/>
              <a:t>Auckland | 13 Oct</a:t>
            </a:r>
          </a:p>
          <a:p>
            <a:pPr marL="0" indent="0">
              <a:spcBef>
                <a:spcPts val="799"/>
              </a:spcBef>
              <a:buSzPct val="145000"/>
            </a:pPr>
            <a:r>
              <a:rPr lang="en-NZ" dirty="0"/>
              <a:t>Hamilton | 18 Oct</a:t>
            </a:r>
          </a:p>
          <a:p>
            <a:pPr marL="0" indent="0">
              <a:spcBef>
                <a:spcPts val="799"/>
              </a:spcBef>
              <a:buSzPct val="145000"/>
            </a:pPr>
            <a:r>
              <a:rPr lang="en-NZ" dirty="0"/>
              <a:t>Online | 18 Oct</a:t>
            </a:r>
          </a:p>
          <a:p>
            <a:pPr marL="0" indent="0">
              <a:spcBef>
                <a:spcPts val="799"/>
              </a:spcBef>
              <a:buSzPct val="145000"/>
            </a:pPr>
            <a:r>
              <a:rPr lang="en-NZ" dirty="0"/>
              <a:t>Māori | 25 Oct</a:t>
            </a:r>
          </a:p>
          <a:p>
            <a:pPr marL="0" indent="0">
              <a:spcBef>
                <a:spcPts val="799"/>
              </a:spcBef>
              <a:buSzPct val="145000"/>
            </a:pPr>
            <a:r>
              <a:rPr lang="en-NZ" dirty="0"/>
              <a:t>International/Australia online session |  TBC</a:t>
            </a:r>
            <a:endParaRPr dirty="0"/>
          </a:p>
          <a:p>
            <a:pPr marL="0" lvl="0" indent="0" algn="r" rtl="0">
              <a:spcBef>
                <a:spcPts val="799"/>
              </a:spcBef>
              <a:spcAft>
                <a:spcPts val="0"/>
              </a:spcAft>
              <a:buSzPct val="145000"/>
              <a:buNone/>
            </a:pPr>
            <a:endParaRPr dirty="0"/>
          </a:p>
          <a:p>
            <a:pPr marL="0" lvl="0" indent="0" algn="r" rtl="0">
              <a:spcBef>
                <a:spcPts val="799"/>
              </a:spcBef>
              <a:spcAft>
                <a:spcPts val="0"/>
              </a:spcAft>
              <a:buSzPct val="145000"/>
              <a:buNone/>
            </a:pPr>
            <a:r>
              <a:rPr lang="en-NZ" dirty="0"/>
              <a:t>Enquiries or feedback to </a:t>
            </a:r>
            <a:r>
              <a:rPr lang="en-NZ" u="sng" dirty="0">
                <a:solidFill>
                  <a:schemeClr val="hlink"/>
                </a:solidFill>
                <a:hlinkClick r:id="rId3"/>
              </a:rPr>
              <a:t>startupcouncil@mbie.govt.nz</a:t>
            </a:r>
            <a:endParaRPr dirty="0"/>
          </a:p>
          <a:p>
            <a:pPr marL="0" lvl="0" indent="0" algn="r" rtl="0">
              <a:spcBef>
                <a:spcPts val="799"/>
              </a:spcBef>
              <a:spcAft>
                <a:spcPts val="0"/>
              </a:spcAft>
              <a:buSzPct val="145000"/>
              <a:buNone/>
            </a:pPr>
            <a:r>
              <a:rPr lang="en-NZ" i="1" dirty="0"/>
              <a:t> </a:t>
            </a:r>
            <a:endParaRPr dirty="0"/>
          </a:p>
        </p:txBody>
      </p:sp>
      <p:sp>
        <p:nvSpPr>
          <p:cNvPr id="173" name="Google Shape;173;p22"/>
          <p:cNvSpPr/>
          <p:nvPr/>
        </p:nvSpPr>
        <p:spPr>
          <a:xfrm>
            <a:off x="2928400" y="551124"/>
            <a:ext cx="8574622" cy="2259511"/>
          </a:xfrm>
          <a:prstGeom prst="wedgeEllipseCallout">
            <a:avLst>
              <a:gd name="adj1" fmla="val -28389"/>
              <a:gd name="adj2" fmla="val 61068"/>
            </a:avLst>
          </a:prstGeom>
          <a:solidFill>
            <a:srgbClr val="FBE9D3">
              <a:alpha val="49803"/>
            </a:srgbClr>
          </a:solidFill>
          <a:ln w="15875" cap="rnd" cmpd="sng">
            <a:solidFill>
              <a:srgbClr val="F7D1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74" name="Google Shape;174;p22"/>
          <p:cNvSpPr txBox="1">
            <a:spLocks noGrp="1"/>
          </p:cNvSpPr>
          <p:nvPr>
            <p:ph type="ctrTitle"/>
          </p:nvPr>
        </p:nvSpPr>
        <p:spPr>
          <a:xfrm>
            <a:off x="2928401" y="-443287"/>
            <a:ext cx="8574622" cy="2616199"/>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dk1"/>
              </a:buClr>
              <a:buSzPts val="6000"/>
              <a:buFont typeface="Corbel"/>
              <a:buNone/>
            </a:pPr>
            <a:r>
              <a:rPr lang="en-NZ" b="1"/>
              <a:t>Start Up Council Meetups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83333"/>
              <a:buFont typeface="Corbel"/>
              <a:buNone/>
            </a:pPr>
            <a:r>
              <a:rPr lang="en-NZ" b="1"/>
              <a:t>Our purpose and promise  </a:t>
            </a:r>
            <a:endParaRPr b="1"/>
          </a:p>
        </p:txBody>
      </p:sp>
      <p:sp>
        <p:nvSpPr>
          <p:cNvPr id="292" name="Google Shape;292;p31"/>
          <p:cNvSpPr txBox="1">
            <a:spLocks noGrp="1"/>
          </p:cNvSpPr>
          <p:nvPr>
            <p:ph type="body" idx="1"/>
          </p:nvPr>
        </p:nvSpPr>
        <p:spPr>
          <a:xfrm>
            <a:off x="3200333" y="2375533"/>
            <a:ext cx="8428800" cy="3655600"/>
          </a:xfrm>
          <a:prstGeom prst="rect">
            <a:avLst/>
          </a:prstGeom>
          <a:noFill/>
          <a:ln>
            <a:noFill/>
          </a:ln>
        </p:spPr>
        <p:txBody>
          <a:bodyPr spcFirstLastPara="1" wrap="square" lIns="121900" tIns="121900" rIns="121900" bIns="121900" anchor="t" anchorCtr="0">
            <a:normAutofit/>
          </a:bodyPr>
          <a:lstStyle/>
          <a:p>
            <a:pPr marL="0" lvl="0" indent="0" algn="l" rtl="0">
              <a:spcBef>
                <a:spcPts val="0"/>
              </a:spcBef>
              <a:spcAft>
                <a:spcPts val="0"/>
              </a:spcAft>
              <a:buClr>
                <a:schemeClr val="dk2"/>
              </a:buClr>
              <a:buSzPts val="1100"/>
              <a:buNone/>
            </a:pPr>
            <a:r>
              <a:rPr lang="en-NZ" sz="3200"/>
              <a:t>We are building a startup ecosystem so that no matter where you come from it provides you with the best opportunity to succeed and thrive</a:t>
            </a:r>
            <a:endParaRPr/>
          </a:p>
          <a:p>
            <a:pPr marL="0" lvl="0" indent="0" algn="l" rtl="0">
              <a:spcBef>
                <a:spcPts val="0"/>
              </a:spcBef>
              <a:spcAft>
                <a:spcPts val="0"/>
              </a:spcAft>
              <a:buClr>
                <a:schemeClr val="dk2"/>
              </a:buClr>
              <a:buSzPts val="1100"/>
              <a:buNone/>
            </a:pPr>
            <a:endParaRPr sz="3200"/>
          </a:p>
          <a:p>
            <a:pPr marL="0" lvl="0" indent="0" algn="l" rtl="0">
              <a:spcBef>
                <a:spcPts val="1600"/>
              </a:spcBef>
              <a:spcAft>
                <a:spcPts val="1600"/>
              </a:spcAft>
              <a:buClr>
                <a:schemeClr val="dk2"/>
              </a:buClr>
              <a:buSzPts val="1100"/>
              <a:buNone/>
            </a:pPr>
            <a:r>
              <a:rPr lang="en-NZ" sz="3200" b="1" i="1">
                <a:solidFill>
                  <a:schemeClr val="dk1"/>
                </a:solidFill>
              </a:rPr>
              <a:t>           we all understand what we stand for!</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7"/>
        <p:cNvGrpSpPr/>
        <p:nvPr/>
      </p:nvGrpSpPr>
      <p:grpSpPr>
        <a:xfrm>
          <a:off x="0" y="0"/>
          <a:ext cx="0" cy="0"/>
          <a:chOff x="0" y="0"/>
          <a:chExt cx="0" cy="0"/>
        </a:xfrm>
      </p:grpSpPr>
      <p:sp>
        <p:nvSpPr>
          <p:cNvPr id="298" name="Google Shape;298;p3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299" name="Google Shape;299;p32"/>
          <p:cNvGrpSpPr/>
          <p:nvPr/>
        </p:nvGrpSpPr>
        <p:grpSpPr>
          <a:xfrm flipH="1">
            <a:off x="6526211" y="0"/>
            <a:ext cx="5014912" cy="6862763"/>
            <a:chOff x="2928938" y="-4763"/>
            <a:chExt cx="5014912" cy="6862763"/>
          </a:xfrm>
        </p:grpSpPr>
        <p:sp>
          <p:nvSpPr>
            <p:cNvPr id="300" name="Google Shape;300;p32"/>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txBody>
            <a:bodyPr/>
            <a:lstStyle/>
            <a:p>
              <a:endParaRPr lang="en-NZ"/>
            </a:p>
          </p:txBody>
        </p:sp>
        <p:sp>
          <p:nvSpPr>
            <p:cNvPr id="301" name="Google Shape;301;p32"/>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NZ"/>
            </a:p>
          </p:txBody>
        </p:sp>
        <p:sp>
          <p:nvSpPr>
            <p:cNvPr id="302" name="Google Shape;302;p32"/>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txBody>
            <a:bodyPr/>
            <a:lstStyle/>
            <a:p>
              <a:endParaRPr lang="en-NZ"/>
            </a:p>
          </p:txBody>
        </p:sp>
        <p:sp>
          <p:nvSpPr>
            <p:cNvPr id="303" name="Google Shape;303;p32"/>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7B470B"/>
            </a:solidFill>
            <a:ln>
              <a:noFill/>
            </a:ln>
          </p:spPr>
          <p:txBody>
            <a:bodyPr/>
            <a:lstStyle/>
            <a:p>
              <a:endParaRPr lang="en-NZ"/>
            </a:p>
          </p:txBody>
        </p:sp>
        <p:sp>
          <p:nvSpPr>
            <p:cNvPr id="304" name="Google Shape;304;p32"/>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B96B10"/>
            </a:solidFill>
            <a:ln>
              <a:noFill/>
            </a:ln>
          </p:spPr>
          <p:txBody>
            <a:bodyPr/>
            <a:lstStyle/>
            <a:p>
              <a:endParaRPr lang="en-NZ"/>
            </a:p>
          </p:txBody>
        </p:sp>
        <p:sp>
          <p:nvSpPr>
            <p:cNvPr id="305" name="Google Shape;305;p32"/>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NZ"/>
            </a:p>
          </p:txBody>
        </p:sp>
      </p:grpSp>
      <p:sp>
        <p:nvSpPr>
          <p:cNvPr id="306" name="Google Shape;306;p32"/>
          <p:cNvSpPr txBox="1">
            <a:spLocks noGrp="1"/>
          </p:cNvSpPr>
          <p:nvPr>
            <p:ph type="title"/>
          </p:nvPr>
        </p:nvSpPr>
        <p:spPr>
          <a:xfrm>
            <a:off x="1018191" y="685800"/>
            <a:ext cx="7411825" cy="158713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000"/>
              <a:buFont typeface="Corbel"/>
              <a:buNone/>
            </a:pPr>
            <a:r>
              <a:rPr lang="en-NZ" b="1"/>
              <a:t>Issues and solutions</a:t>
            </a:r>
            <a:endParaRPr/>
          </a:p>
        </p:txBody>
      </p:sp>
      <p:sp>
        <p:nvSpPr>
          <p:cNvPr id="307" name="Google Shape;307;p32"/>
          <p:cNvSpPr txBox="1">
            <a:spLocks noGrp="1"/>
          </p:cNvSpPr>
          <p:nvPr>
            <p:ph type="body" idx="1"/>
          </p:nvPr>
        </p:nvSpPr>
        <p:spPr>
          <a:xfrm>
            <a:off x="1018190" y="3363216"/>
            <a:ext cx="7243603" cy="2719193"/>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Clr>
                <a:srgbClr val="B96B10"/>
              </a:buClr>
              <a:buSzPts val="2610"/>
              <a:buChar char="•"/>
            </a:pPr>
            <a:r>
              <a:rPr lang="en-NZ" sz="1800"/>
              <a:t>FORMAT</a:t>
            </a:r>
            <a:endParaRPr/>
          </a:p>
          <a:p>
            <a:pPr marL="742950" lvl="1" indent="-285750" algn="l" rtl="0">
              <a:spcBef>
                <a:spcPts val="880"/>
              </a:spcBef>
              <a:spcAft>
                <a:spcPts val="0"/>
              </a:spcAft>
              <a:buSzPts val="2030"/>
              <a:buChar char="•"/>
            </a:pPr>
            <a:r>
              <a:rPr lang="en-NZ" sz="1400"/>
              <a:t>Facilitator presents key themes for ecosystem issues and solutions</a:t>
            </a:r>
            <a:endParaRPr/>
          </a:p>
          <a:p>
            <a:pPr marL="742950" lvl="1" indent="-285750" algn="l" rtl="0">
              <a:spcBef>
                <a:spcPts val="880"/>
              </a:spcBef>
              <a:spcAft>
                <a:spcPts val="0"/>
              </a:spcAft>
              <a:buSzPts val="2030"/>
              <a:buChar char="•"/>
            </a:pPr>
            <a:r>
              <a:rPr lang="en-NZ" sz="1400"/>
              <a:t>Group discussion (4-6 people) around issues and solutions</a:t>
            </a:r>
            <a:endParaRPr/>
          </a:p>
          <a:p>
            <a:pPr marL="742950" lvl="1" indent="-156844" algn="l" rtl="0">
              <a:spcBef>
                <a:spcPts val="880"/>
              </a:spcBef>
              <a:spcAft>
                <a:spcPts val="0"/>
              </a:spcAft>
              <a:buSzPts val="2030"/>
              <a:buNone/>
            </a:pPr>
            <a:endParaRPr sz="1400"/>
          </a:p>
          <a:p>
            <a:pPr marL="285750" lvl="0" indent="-285750" algn="l" rtl="0">
              <a:spcBef>
                <a:spcPts val="960"/>
              </a:spcBef>
              <a:spcAft>
                <a:spcPts val="0"/>
              </a:spcAft>
              <a:buClr>
                <a:srgbClr val="B96B10"/>
              </a:buClr>
              <a:buSzPts val="2610"/>
              <a:buChar char="•"/>
            </a:pPr>
            <a:r>
              <a:rPr lang="en-NZ" sz="1800"/>
              <a:t>KEY QUESTION</a:t>
            </a:r>
            <a:endParaRPr/>
          </a:p>
          <a:p>
            <a:pPr marL="742950" lvl="1" indent="-285750" algn="l" rtl="0">
              <a:spcBef>
                <a:spcPts val="880"/>
              </a:spcBef>
              <a:spcAft>
                <a:spcPts val="0"/>
              </a:spcAft>
              <a:buSzPts val="2030"/>
              <a:buChar char="•"/>
            </a:pPr>
            <a:r>
              <a:rPr lang="en-NZ" sz="1400"/>
              <a:t>Some </a:t>
            </a:r>
            <a:r>
              <a:rPr lang="en-NZ" sz="1400" b="1" i="1"/>
              <a:t>issues</a:t>
            </a:r>
            <a:r>
              <a:rPr lang="en-NZ" sz="1400"/>
              <a:t> are well-understood…</a:t>
            </a:r>
            <a:endParaRPr/>
          </a:p>
          <a:p>
            <a:pPr marL="742950" lvl="1" indent="-285750" algn="l" rtl="0">
              <a:spcBef>
                <a:spcPts val="880"/>
              </a:spcBef>
              <a:spcAft>
                <a:spcPts val="0"/>
              </a:spcAft>
              <a:buSzPts val="2030"/>
              <a:buChar char="•"/>
            </a:pPr>
            <a:r>
              <a:rPr lang="en-NZ" sz="1400"/>
              <a:t>…but can we identify impactful and practicable </a:t>
            </a:r>
            <a:r>
              <a:rPr lang="en-NZ" sz="1400" b="1" i="1"/>
              <a:t>solutions</a:t>
            </a:r>
            <a:r>
              <a:rPr lang="en-NZ" sz="1400"/>
              <a:t>?</a:t>
            </a:r>
            <a:endParaRPr/>
          </a:p>
          <a:p>
            <a:pPr marL="742950" lvl="1" indent="-156844" algn="l" rtl="0">
              <a:spcBef>
                <a:spcPts val="880"/>
              </a:spcBef>
              <a:spcAft>
                <a:spcPts val="0"/>
              </a:spcAft>
              <a:buSzPts val="2030"/>
              <a:buNone/>
            </a:pPr>
            <a:endParaRPr sz="1400"/>
          </a:p>
          <a:p>
            <a:pPr marL="457200" lvl="1" indent="0" algn="l" rtl="0">
              <a:spcBef>
                <a:spcPts val="880"/>
              </a:spcBef>
              <a:spcAft>
                <a:spcPts val="0"/>
              </a:spcAft>
              <a:buSzPts val="2030"/>
              <a:buNone/>
            </a:pPr>
            <a:endParaRPr sz="1400"/>
          </a:p>
        </p:txBody>
      </p:sp>
      <p:sp>
        <p:nvSpPr>
          <p:cNvPr id="308" name="Google Shape;308;p32"/>
          <p:cNvSpPr txBox="1"/>
          <p:nvPr/>
        </p:nvSpPr>
        <p:spPr>
          <a:xfrm>
            <a:off x="3675017" y="-8708"/>
            <a:ext cx="48419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1800" i="1">
                <a:solidFill>
                  <a:srgbClr val="181818"/>
                </a:solidFill>
                <a:latin typeface="Corbel"/>
                <a:ea typeface="Corbel"/>
                <a:cs typeface="Corbel"/>
                <a:sym typeface="Corbel"/>
              </a:rPr>
              <a:t>DRAFT MATERIAL - FOR DISCUSSION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33"/>
          <p:cNvSpPr/>
          <p:nvPr/>
        </p:nvSpPr>
        <p:spPr>
          <a:xfrm>
            <a:off x="0" y="0"/>
            <a:ext cx="12188824" cy="6858000"/>
          </a:xfrm>
          <a:prstGeom prst="rect">
            <a:avLst/>
          </a:prstGeom>
          <a:gradFill>
            <a:gsLst>
              <a:gs pos="0">
                <a:srgbClr val="636363"/>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14" name="Google Shape;314;p33"/>
          <p:cNvSpPr/>
          <p:nvPr/>
        </p:nvSpPr>
        <p:spPr>
          <a:xfrm>
            <a:off x="1057083" y="0"/>
            <a:ext cx="11134917" cy="6858000"/>
          </a:xfrm>
          <a:custGeom>
            <a:avLst/>
            <a:gdLst/>
            <a:ahLst/>
            <a:cxnLst/>
            <a:rect l="l" t="t" r="r" b="b"/>
            <a:pathLst>
              <a:path w="11134917" h="6858000" extrusionOk="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315" name="Google Shape;315;p33"/>
          <p:cNvGrpSpPr/>
          <p:nvPr/>
        </p:nvGrpSpPr>
        <p:grpSpPr>
          <a:xfrm>
            <a:off x="412025" y="0"/>
            <a:ext cx="2436813" cy="6858001"/>
            <a:chOff x="1320800" y="0"/>
            <a:chExt cx="2436813" cy="6858001"/>
          </a:xfrm>
        </p:grpSpPr>
        <p:sp>
          <p:nvSpPr>
            <p:cNvPr id="316" name="Google Shape;316;p33"/>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txBody>
            <a:bodyPr/>
            <a:lstStyle/>
            <a:p>
              <a:endParaRPr lang="en-NZ"/>
            </a:p>
          </p:txBody>
        </p:sp>
        <p:sp>
          <p:nvSpPr>
            <p:cNvPr id="317" name="Google Shape;317;p33"/>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txBody>
            <a:bodyPr/>
            <a:lstStyle/>
            <a:p>
              <a:endParaRPr lang="en-NZ"/>
            </a:p>
          </p:txBody>
        </p:sp>
        <p:sp>
          <p:nvSpPr>
            <p:cNvPr id="318" name="Google Shape;318;p33"/>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txBody>
            <a:bodyPr/>
            <a:lstStyle/>
            <a:p>
              <a:endParaRPr lang="en-NZ"/>
            </a:p>
          </p:txBody>
        </p:sp>
        <p:sp>
          <p:nvSpPr>
            <p:cNvPr id="319" name="Google Shape;319;p33"/>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txBody>
            <a:bodyPr/>
            <a:lstStyle/>
            <a:p>
              <a:endParaRPr lang="en-NZ"/>
            </a:p>
          </p:txBody>
        </p:sp>
        <p:sp>
          <p:nvSpPr>
            <p:cNvPr id="320" name="Google Shape;320;p33"/>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txBody>
            <a:bodyPr/>
            <a:lstStyle/>
            <a:p>
              <a:endParaRPr lang="en-NZ"/>
            </a:p>
          </p:txBody>
        </p:sp>
        <p:sp>
          <p:nvSpPr>
            <p:cNvPr id="321" name="Google Shape;321;p33"/>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lstStyle/>
            <a:p>
              <a:endParaRPr lang="en-NZ"/>
            </a:p>
          </p:txBody>
        </p:sp>
      </p:grpSp>
      <p:sp>
        <p:nvSpPr>
          <p:cNvPr id="322" name="Google Shape;322;p33"/>
          <p:cNvSpPr txBox="1">
            <a:spLocks noGrp="1"/>
          </p:cNvSpPr>
          <p:nvPr>
            <p:ph type="title"/>
          </p:nvPr>
        </p:nvSpPr>
        <p:spPr>
          <a:xfrm>
            <a:off x="1604187" y="729082"/>
            <a:ext cx="1623150" cy="8806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1600"/>
              <a:buFont typeface="Corbel"/>
              <a:buNone/>
            </a:pPr>
            <a:r>
              <a:rPr lang="en-NZ" sz="1600" b="1" i="1">
                <a:solidFill>
                  <a:schemeClr val="dk2"/>
                </a:solidFill>
              </a:rPr>
              <a:t>High-level themes</a:t>
            </a:r>
            <a:endParaRPr/>
          </a:p>
        </p:txBody>
      </p:sp>
      <p:sp>
        <p:nvSpPr>
          <p:cNvPr id="324" name="Google Shape;324;p33"/>
          <p:cNvSpPr/>
          <p:nvPr/>
        </p:nvSpPr>
        <p:spPr>
          <a:xfrm>
            <a:off x="3242303" y="733426"/>
            <a:ext cx="2634622" cy="876300"/>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CONNECTIVITY</a:t>
            </a:r>
            <a:endParaRPr/>
          </a:p>
        </p:txBody>
      </p:sp>
      <p:sp>
        <p:nvSpPr>
          <p:cNvPr id="325" name="Google Shape;325;p33"/>
          <p:cNvSpPr/>
          <p:nvPr/>
        </p:nvSpPr>
        <p:spPr>
          <a:xfrm>
            <a:off x="5998789" y="733425"/>
            <a:ext cx="2634622"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TALENT</a:t>
            </a:r>
            <a:endParaRPr/>
          </a:p>
        </p:txBody>
      </p:sp>
      <p:sp>
        <p:nvSpPr>
          <p:cNvPr id="326" name="Google Shape;326;p33"/>
          <p:cNvSpPr/>
          <p:nvPr/>
        </p:nvSpPr>
        <p:spPr>
          <a:xfrm>
            <a:off x="8755275" y="733425"/>
            <a:ext cx="2638937"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CAPITAL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34"/>
          <p:cNvSpPr/>
          <p:nvPr/>
        </p:nvSpPr>
        <p:spPr>
          <a:xfrm>
            <a:off x="0" y="0"/>
            <a:ext cx="12188824" cy="6858000"/>
          </a:xfrm>
          <a:prstGeom prst="rect">
            <a:avLst/>
          </a:prstGeom>
          <a:gradFill>
            <a:gsLst>
              <a:gs pos="0">
                <a:srgbClr val="636363"/>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32" name="Google Shape;332;p34"/>
          <p:cNvSpPr/>
          <p:nvPr/>
        </p:nvSpPr>
        <p:spPr>
          <a:xfrm>
            <a:off x="1057083" y="0"/>
            <a:ext cx="11134917" cy="6858000"/>
          </a:xfrm>
          <a:custGeom>
            <a:avLst/>
            <a:gdLst/>
            <a:ahLst/>
            <a:cxnLst/>
            <a:rect l="l" t="t" r="r" b="b"/>
            <a:pathLst>
              <a:path w="11134917" h="6858000" extrusionOk="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333" name="Google Shape;333;p34"/>
          <p:cNvGrpSpPr/>
          <p:nvPr/>
        </p:nvGrpSpPr>
        <p:grpSpPr>
          <a:xfrm>
            <a:off x="412025" y="0"/>
            <a:ext cx="2436813" cy="6858001"/>
            <a:chOff x="1320800" y="0"/>
            <a:chExt cx="2436813" cy="6858001"/>
          </a:xfrm>
        </p:grpSpPr>
        <p:sp>
          <p:nvSpPr>
            <p:cNvPr id="334" name="Google Shape;334;p34"/>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txBody>
            <a:bodyPr/>
            <a:lstStyle/>
            <a:p>
              <a:endParaRPr lang="en-NZ"/>
            </a:p>
          </p:txBody>
        </p:sp>
        <p:sp>
          <p:nvSpPr>
            <p:cNvPr id="335" name="Google Shape;335;p34"/>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txBody>
            <a:bodyPr/>
            <a:lstStyle/>
            <a:p>
              <a:endParaRPr lang="en-NZ"/>
            </a:p>
          </p:txBody>
        </p:sp>
        <p:sp>
          <p:nvSpPr>
            <p:cNvPr id="336" name="Google Shape;336;p34"/>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txBody>
            <a:bodyPr/>
            <a:lstStyle/>
            <a:p>
              <a:endParaRPr lang="en-NZ"/>
            </a:p>
          </p:txBody>
        </p:sp>
        <p:sp>
          <p:nvSpPr>
            <p:cNvPr id="337" name="Google Shape;337;p34"/>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txBody>
            <a:bodyPr/>
            <a:lstStyle/>
            <a:p>
              <a:endParaRPr lang="en-NZ"/>
            </a:p>
          </p:txBody>
        </p:sp>
        <p:sp>
          <p:nvSpPr>
            <p:cNvPr id="338" name="Google Shape;338;p34"/>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txBody>
            <a:bodyPr/>
            <a:lstStyle/>
            <a:p>
              <a:endParaRPr lang="en-NZ"/>
            </a:p>
          </p:txBody>
        </p:sp>
        <p:sp>
          <p:nvSpPr>
            <p:cNvPr id="339" name="Google Shape;339;p34"/>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lstStyle/>
            <a:p>
              <a:endParaRPr lang="en-NZ"/>
            </a:p>
          </p:txBody>
        </p:sp>
      </p:grpSp>
      <p:sp>
        <p:nvSpPr>
          <p:cNvPr id="340" name="Google Shape;340;p34"/>
          <p:cNvSpPr txBox="1">
            <a:spLocks noGrp="1"/>
          </p:cNvSpPr>
          <p:nvPr>
            <p:ph type="title"/>
          </p:nvPr>
        </p:nvSpPr>
        <p:spPr>
          <a:xfrm>
            <a:off x="1604187" y="729082"/>
            <a:ext cx="1623150" cy="8806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1600"/>
              <a:buFont typeface="Corbel"/>
              <a:buNone/>
            </a:pPr>
            <a:r>
              <a:rPr lang="en-NZ" sz="1600" b="1" i="1">
                <a:solidFill>
                  <a:schemeClr val="dk2"/>
                </a:solidFill>
              </a:rPr>
              <a:t>High-level themes</a:t>
            </a:r>
            <a:endParaRPr/>
          </a:p>
        </p:txBody>
      </p:sp>
      <p:sp>
        <p:nvSpPr>
          <p:cNvPr id="341" name="Google Shape;341;p34"/>
          <p:cNvSpPr txBox="1">
            <a:spLocks noGrp="1"/>
          </p:cNvSpPr>
          <p:nvPr>
            <p:ph type="body" idx="1"/>
          </p:nvPr>
        </p:nvSpPr>
        <p:spPr>
          <a:xfrm>
            <a:off x="3227337" y="1768882"/>
            <a:ext cx="8166875" cy="1381125"/>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Clr>
                <a:srgbClr val="B96B10"/>
              </a:buClr>
              <a:buSzPts val="2320"/>
              <a:buChar char="•"/>
            </a:pPr>
            <a:r>
              <a:rPr lang="en-NZ" sz="1600"/>
              <a:t>Which parts of our ecosystem do you consider to be functioning well? What can we “turbo-charge”?</a:t>
            </a:r>
            <a:endParaRPr/>
          </a:p>
          <a:p>
            <a:pPr marL="285750" lvl="0" indent="-285750" algn="l" rtl="0">
              <a:spcBef>
                <a:spcPts val="920"/>
              </a:spcBef>
              <a:spcAft>
                <a:spcPts val="0"/>
              </a:spcAft>
              <a:buClr>
                <a:srgbClr val="B96B10"/>
              </a:buClr>
              <a:buSzPts val="2320"/>
              <a:buChar char="•"/>
            </a:pPr>
            <a:r>
              <a:rPr lang="en-NZ" sz="1600"/>
              <a:t>Where are we weakest, which pillar is the biggest hand-brake on growth for you? Can these issues be addressed, and if we could address them would it make a material difference?</a:t>
            </a:r>
            <a:endParaRPr/>
          </a:p>
        </p:txBody>
      </p:sp>
      <p:sp>
        <p:nvSpPr>
          <p:cNvPr id="343" name="Google Shape;343;p34"/>
          <p:cNvSpPr/>
          <p:nvPr/>
        </p:nvSpPr>
        <p:spPr>
          <a:xfrm>
            <a:off x="3242303" y="733426"/>
            <a:ext cx="2634622" cy="876300"/>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CONNECTIVITY</a:t>
            </a:r>
            <a:endParaRPr/>
          </a:p>
        </p:txBody>
      </p:sp>
      <p:sp>
        <p:nvSpPr>
          <p:cNvPr id="344" name="Google Shape;344;p34"/>
          <p:cNvSpPr/>
          <p:nvPr/>
        </p:nvSpPr>
        <p:spPr>
          <a:xfrm>
            <a:off x="5998789" y="733425"/>
            <a:ext cx="2634622"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TALENT</a:t>
            </a:r>
            <a:endParaRPr/>
          </a:p>
        </p:txBody>
      </p:sp>
      <p:sp>
        <p:nvSpPr>
          <p:cNvPr id="345" name="Google Shape;345;p34"/>
          <p:cNvSpPr/>
          <p:nvPr/>
        </p:nvSpPr>
        <p:spPr>
          <a:xfrm>
            <a:off x="8755275" y="733425"/>
            <a:ext cx="2638937"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CAPITAL</a:t>
            </a:r>
            <a:endParaRPr/>
          </a:p>
        </p:txBody>
      </p:sp>
      <p:sp>
        <p:nvSpPr>
          <p:cNvPr id="346" name="Google Shape;346;p34"/>
          <p:cNvSpPr txBox="1"/>
          <p:nvPr/>
        </p:nvSpPr>
        <p:spPr>
          <a:xfrm>
            <a:off x="1604187" y="1793893"/>
            <a:ext cx="1623150" cy="1356114"/>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1600"/>
              <a:buFont typeface="Corbel"/>
              <a:buNone/>
            </a:pPr>
            <a:r>
              <a:rPr lang="en-NZ" sz="1600" b="1" i="1" cap="none">
                <a:solidFill>
                  <a:schemeClr val="dk2"/>
                </a:solidFill>
                <a:latin typeface="Corbel"/>
                <a:ea typeface="Corbel"/>
                <a:cs typeface="Corbel"/>
                <a:sym typeface="Corbel"/>
              </a:rPr>
              <a:t>Cross-cutting questions</a:t>
            </a:r>
            <a:endParaRPr/>
          </a:p>
        </p:txBody>
      </p:sp>
      <p:cxnSp>
        <p:nvCxnSpPr>
          <p:cNvPr id="347" name="Google Shape;347;p34"/>
          <p:cNvCxnSpPr/>
          <p:nvPr/>
        </p:nvCxnSpPr>
        <p:spPr>
          <a:xfrm>
            <a:off x="1924050" y="1768882"/>
            <a:ext cx="9470162" cy="0"/>
          </a:xfrm>
          <a:prstGeom prst="straightConnector1">
            <a:avLst/>
          </a:prstGeom>
          <a:noFill/>
          <a:ln w="9525" cap="rnd" cmpd="sng">
            <a:solidFill>
              <a:schemeClr val="accent1"/>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1"/>
        <p:cNvGrpSpPr/>
        <p:nvPr/>
      </p:nvGrpSpPr>
      <p:grpSpPr>
        <a:xfrm>
          <a:off x="0" y="0"/>
          <a:ext cx="0" cy="0"/>
          <a:chOff x="0" y="0"/>
          <a:chExt cx="0" cy="0"/>
        </a:xfrm>
      </p:grpSpPr>
      <p:sp>
        <p:nvSpPr>
          <p:cNvPr id="352" name="Google Shape;352;p35"/>
          <p:cNvSpPr/>
          <p:nvPr/>
        </p:nvSpPr>
        <p:spPr>
          <a:xfrm>
            <a:off x="0" y="0"/>
            <a:ext cx="12188824" cy="6858000"/>
          </a:xfrm>
          <a:prstGeom prst="rect">
            <a:avLst/>
          </a:prstGeom>
          <a:gradFill>
            <a:gsLst>
              <a:gs pos="0">
                <a:srgbClr val="636363"/>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53" name="Google Shape;353;p35"/>
          <p:cNvSpPr/>
          <p:nvPr/>
        </p:nvSpPr>
        <p:spPr>
          <a:xfrm>
            <a:off x="1057083" y="0"/>
            <a:ext cx="11134917" cy="6858000"/>
          </a:xfrm>
          <a:custGeom>
            <a:avLst/>
            <a:gdLst/>
            <a:ahLst/>
            <a:cxnLst/>
            <a:rect l="l" t="t" r="r" b="b"/>
            <a:pathLst>
              <a:path w="11134917" h="6858000" extrusionOk="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354" name="Google Shape;354;p35"/>
          <p:cNvGrpSpPr/>
          <p:nvPr/>
        </p:nvGrpSpPr>
        <p:grpSpPr>
          <a:xfrm>
            <a:off x="412025" y="0"/>
            <a:ext cx="2436813" cy="6858001"/>
            <a:chOff x="1320800" y="0"/>
            <a:chExt cx="2436813" cy="6858001"/>
          </a:xfrm>
        </p:grpSpPr>
        <p:sp>
          <p:nvSpPr>
            <p:cNvPr id="355" name="Google Shape;355;p35"/>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txBody>
            <a:bodyPr/>
            <a:lstStyle/>
            <a:p>
              <a:endParaRPr lang="en-NZ"/>
            </a:p>
          </p:txBody>
        </p:sp>
        <p:sp>
          <p:nvSpPr>
            <p:cNvPr id="356" name="Google Shape;356;p35"/>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txBody>
            <a:bodyPr/>
            <a:lstStyle/>
            <a:p>
              <a:endParaRPr lang="en-NZ"/>
            </a:p>
          </p:txBody>
        </p:sp>
        <p:sp>
          <p:nvSpPr>
            <p:cNvPr id="357" name="Google Shape;357;p35"/>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txBody>
            <a:bodyPr/>
            <a:lstStyle/>
            <a:p>
              <a:endParaRPr lang="en-NZ"/>
            </a:p>
          </p:txBody>
        </p:sp>
        <p:sp>
          <p:nvSpPr>
            <p:cNvPr id="358" name="Google Shape;358;p35"/>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txBody>
            <a:bodyPr/>
            <a:lstStyle/>
            <a:p>
              <a:endParaRPr lang="en-NZ"/>
            </a:p>
          </p:txBody>
        </p:sp>
        <p:sp>
          <p:nvSpPr>
            <p:cNvPr id="359" name="Google Shape;359;p35"/>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txBody>
            <a:bodyPr/>
            <a:lstStyle/>
            <a:p>
              <a:endParaRPr lang="en-NZ"/>
            </a:p>
          </p:txBody>
        </p:sp>
        <p:sp>
          <p:nvSpPr>
            <p:cNvPr id="360" name="Google Shape;360;p35"/>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lstStyle/>
            <a:p>
              <a:endParaRPr lang="en-NZ"/>
            </a:p>
          </p:txBody>
        </p:sp>
      </p:grpSp>
      <p:sp>
        <p:nvSpPr>
          <p:cNvPr id="361" name="Google Shape;361;p35"/>
          <p:cNvSpPr txBox="1">
            <a:spLocks noGrp="1"/>
          </p:cNvSpPr>
          <p:nvPr>
            <p:ph type="title"/>
          </p:nvPr>
        </p:nvSpPr>
        <p:spPr>
          <a:xfrm>
            <a:off x="1604187" y="729082"/>
            <a:ext cx="1623150" cy="8806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1600"/>
              <a:buFont typeface="Corbel"/>
              <a:buNone/>
            </a:pPr>
            <a:r>
              <a:rPr lang="en-NZ" sz="1600" b="1" i="1">
                <a:solidFill>
                  <a:schemeClr val="dk2"/>
                </a:solidFill>
              </a:rPr>
              <a:t>High-level themes</a:t>
            </a:r>
            <a:endParaRPr/>
          </a:p>
        </p:txBody>
      </p:sp>
      <p:sp>
        <p:nvSpPr>
          <p:cNvPr id="362" name="Google Shape;362;p35"/>
          <p:cNvSpPr txBox="1">
            <a:spLocks noGrp="1"/>
          </p:cNvSpPr>
          <p:nvPr>
            <p:ph type="body" idx="1"/>
          </p:nvPr>
        </p:nvSpPr>
        <p:spPr>
          <a:xfrm>
            <a:off x="3227337" y="1768882"/>
            <a:ext cx="8166875" cy="1381125"/>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Clr>
                <a:srgbClr val="B96B10"/>
              </a:buClr>
              <a:buSzPts val="2320"/>
              <a:buChar char="•"/>
            </a:pPr>
            <a:r>
              <a:rPr lang="en-NZ" sz="1600"/>
              <a:t>Which parts of our ecosystem do you consider to be functioning well? What can we “turbo-charge”?</a:t>
            </a:r>
            <a:endParaRPr/>
          </a:p>
          <a:p>
            <a:pPr marL="285750" lvl="0" indent="-285750" algn="l" rtl="0">
              <a:spcBef>
                <a:spcPts val="920"/>
              </a:spcBef>
              <a:spcAft>
                <a:spcPts val="0"/>
              </a:spcAft>
              <a:buClr>
                <a:srgbClr val="B96B10"/>
              </a:buClr>
              <a:buSzPts val="2320"/>
              <a:buChar char="•"/>
            </a:pPr>
            <a:r>
              <a:rPr lang="en-NZ" sz="1600"/>
              <a:t>Where are we weakest, which pillar is the biggest hand-brake on growth for you? Can these issues be addressed, and if we could address them would it make a material difference?</a:t>
            </a:r>
            <a:endParaRPr/>
          </a:p>
        </p:txBody>
      </p:sp>
      <p:sp>
        <p:nvSpPr>
          <p:cNvPr id="363" name="Google Shape;363;p35"/>
          <p:cNvSpPr txBox="1"/>
          <p:nvPr/>
        </p:nvSpPr>
        <p:spPr>
          <a:xfrm>
            <a:off x="3675017" y="-8708"/>
            <a:ext cx="48419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1800" i="1">
                <a:solidFill>
                  <a:srgbClr val="979D9F"/>
                </a:solidFill>
                <a:latin typeface="Corbel"/>
                <a:ea typeface="Corbel"/>
                <a:cs typeface="Corbel"/>
                <a:sym typeface="Corbel"/>
              </a:rPr>
              <a:t>DRAFT MATERIAL - FOR DISCUSSION</a:t>
            </a:r>
            <a:endParaRPr/>
          </a:p>
        </p:txBody>
      </p:sp>
      <p:sp>
        <p:nvSpPr>
          <p:cNvPr id="364" name="Google Shape;364;p35"/>
          <p:cNvSpPr/>
          <p:nvPr/>
        </p:nvSpPr>
        <p:spPr>
          <a:xfrm>
            <a:off x="3242303" y="733426"/>
            <a:ext cx="2634622" cy="876300"/>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CONNECTIVITY</a:t>
            </a:r>
            <a:endParaRPr/>
          </a:p>
        </p:txBody>
      </p:sp>
      <p:sp>
        <p:nvSpPr>
          <p:cNvPr id="365" name="Google Shape;365;p35"/>
          <p:cNvSpPr/>
          <p:nvPr/>
        </p:nvSpPr>
        <p:spPr>
          <a:xfrm>
            <a:off x="5998789" y="733425"/>
            <a:ext cx="2634622"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TALENT</a:t>
            </a:r>
            <a:endParaRPr/>
          </a:p>
        </p:txBody>
      </p:sp>
      <p:sp>
        <p:nvSpPr>
          <p:cNvPr id="366" name="Google Shape;366;p35"/>
          <p:cNvSpPr/>
          <p:nvPr/>
        </p:nvSpPr>
        <p:spPr>
          <a:xfrm>
            <a:off x="8755275" y="733425"/>
            <a:ext cx="2638937"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CAPITAL</a:t>
            </a:r>
            <a:endParaRPr/>
          </a:p>
        </p:txBody>
      </p:sp>
      <p:sp>
        <p:nvSpPr>
          <p:cNvPr id="367" name="Google Shape;367;p35"/>
          <p:cNvSpPr txBox="1"/>
          <p:nvPr/>
        </p:nvSpPr>
        <p:spPr>
          <a:xfrm>
            <a:off x="1604187" y="1793893"/>
            <a:ext cx="1623150" cy="1356114"/>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1600"/>
              <a:buFont typeface="Corbel"/>
              <a:buNone/>
            </a:pPr>
            <a:r>
              <a:rPr lang="en-NZ" sz="1600" b="1" i="1" cap="none">
                <a:solidFill>
                  <a:schemeClr val="dk2"/>
                </a:solidFill>
                <a:latin typeface="Corbel"/>
                <a:ea typeface="Corbel"/>
                <a:cs typeface="Corbel"/>
                <a:sym typeface="Corbel"/>
              </a:rPr>
              <a:t>Cross-cutting questions</a:t>
            </a:r>
            <a:endParaRPr/>
          </a:p>
        </p:txBody>
      </p:sp>
      <p:sp>
        <p:nvSpPr>
          <p:cNvPr id="368" name="Google Shape;368;p35"/>
          <p:cNvSpPr txBox="1"/>
          <p:nvPr/>
        </p:nvSpPr>
        <p:spPr>
          <a:xfrm>
            <a:off x="1544591" y="3667122"/>
            <a:ext cx="1682746" cy="138746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1600"/>
              <a:buFont typeface="Corbel"/>
              <a:buNone/>
            </a:pPr>
            <a:r>
              <a:rPr lang="en-NZ" sz="1600" b="1" i="1" cap="none">
                <a:solidFill>
                  <a:schemeClr val="dk2"/>
                </a:solidFill>
                <a:latin typeface="Corbel"/>
                <a:ea typeface="Corbel"/>
                <a:cs typeface="Corbel"/>
                <a:sym typeface="Corbel"/>
              </a:rPr>
              <a:t>Thematic questions</a:t>
            </a:r>
            <a:endParaRPr/>
          </a:p>
        </p:txBody>
      </p:sp>
      <p:cxnSp>
        <p:nvCxnSpPr>
          <p:cNvPr id="369" name="Google Shape;369;p35"/>
          <p:cNvCxnSpPr/>
          <p:nvPr/>
        </p:nvCxnSpPr>
        <p:spPr>
          <a:xfrm>
            <a:off x="1924050" y="1768882"/>
            <a:ext cx="9470162" cy="0"/>
          </a:xfrm>
          <a:prstGeom prst="straightConnector1">
            <a:avLst/>
          </a:prstGeom>
          <a:noFill/>
          <a:ln w="9525" cap="rnd" cmpd="sng">
            <a:solidFill>
              <a:schemeClr val="accent1"/>
            </a:solidFill>
            <a:prstDash val="solid"/>
            <a:round/>
            <a:headEnd type="none" w="sm" len="sm"/>
            <a:tailEnd type="none" w="sm" len="sm"/>
          </a:ln>
        </p:spPr>
      </p:cxnSp>
      <p:cxnSp>
        <p:nvCxnSpPr>
          <p:cNvPr id="370" name="Google Shape;370;p35"/>
          <p:cNvCxnSpPr/>
          <p:nvPr/>
        </p:nvCxnSpPr>
        <p:spPr>
          <a:xfrm>
            <a:off x="1924050" y="3188107"/>
            <a:ext cx="9470162" cy="0"/>
          </a:xfrm>
          <a:prstGeom prst="straightConnector1">
            <a:avLst/>
          </a:prstGeom>
          <a:noFill/>
          <a:ln w="9525" cap="rnd" cmpd="sng">
            <a:solidFill>
              <a:schemeClr val="accent1"/>
            </a:solidFill>
            <a:prstDash val="solid"/>
            <a:round/>
            <a:headEnd type="none" w="sm" len="sm"/>
            <a:tailEnd type="none" w="sm" len="sm"/>
          </a:ln>
        </p:spPr>
      </p:cxnSp>
      <p:sp>
        <p:nvSpPr>
          <p:cNvPr id="371" name="Google Shape;371;p35"/>
          <p:cNvSpPr txBox="1"/>
          <p:nvPr/>
        </p:nvSpPr>
        <p:spPr>
          <a:xfrm>
            <a:off x="8755275" y="3343231"/>
            <a:ext cx="2634622" cy="2778141"/>
          </a:xfrm>
          <a:prstGeom prst="rect">
            <a:avLst/>
          </a:prstGeom>
          <a:solidFill>
            <a:srgbClr val="FBE9D3">
              <a:alpha val="54117"/>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2900" marR="0" lvl="0" indent="-342900" algn="l" rtl="0">
              <a:spcBef>
                <a:spcPts val="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would a highly functioning startup ecosystem help you access capital (equity, debt, grants)?</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do capital markets currently support startups at different stages? </a:t>
            </a:r>
            <a:endParaRPr/>
          </a:p>
        </p:txBody>
      </p:sp>
      <p:sp>
        <p:nvSpPr>
          <p:cNvPr id="372" name="Google Shape;372;p35"/>
          <p:cNvSpPr txBox="1"/>
          <p:nvPr/>
        </p:nvSpPr>
        <p:spPr>
          <a:xfrm>
            <a:off x="5998788" y="3343229"/>
            <a:ext cx="2634622" cy="2778143"/>
          </a:xfrm>
          <a:prstGeom prst="rect">
            <a:avLst/>
          </a:prstGeom>
          <a:solidFill>
            <a:srgbClr val="FBE9D3">
              <a:alpha val="54117"/>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would a high functioning startup ecosystem help you find talent? How do we ensure we can scaleup effectively?</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do we balance growing talent locally vs sourcing overseas?</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do you develop yourself? What do we do to develop founder teams? What else should we be doing?</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Is the ecosystem sufficiently diverse and inclusive?</a:t>
            </a:r>
            <a:endParaRPr/>
          </a:p>
        </p:txBody>
      </p:sp>
      <p:sp>
        <p:nvSpPr>
          <p:cNvPr id="373" name="Google Shape;373;p35"/>
          <p:cNvSpPr txBox="1"/>
          <p:nvPr/>
        </p:nvSpPr>
        <p:spPr>
          <a:xfrm>
            <a:off x="3237693" y="3343224"/>
            <a:ext cx="2638939" cy="2778148"/>
          </a:xfrm>
          <a:prstGeom prst="rect">
            <a:avLst/>
          </a:prstGeom>
          <a:solidFill>
            <a:srgbClr val="FBE9D3">
              <a:alpha val="54117"/>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would a highly functioning startup ecosystem connect you to people who can accelerate your business (products, markets, strategy)?</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Is there a role for hubs (physical, virtual)? If so…</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In which sectors? Who should be in them? (startups, researchers, investors, EDAs, etc)</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What’s government’s role in facilitating or enabling hubs?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36"/>
          <p:cNvSpPr/>
          <p:nvPr/>
        </p:nvSpPr>
        <p:spPr>
          <a:xfrm>
            <a:off x="0" y="0"/>
            <a:ext cx="12188824" cy="6858000"/>
          </a:xfrm>
          <a:prstGeom prst="rect">
            <a:avLst/>
          </a:prstGeom>
          <a:gradFill>
            <a:gsLst>
              <a:gs pos="0">
                <a:srgbClr val="636363"/>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9" name="Google Shape;379;p36"/>
          <p:cNvSpPr/>
          <p:nvPr/>
        </p:nvSpPr>
        <p:spPr>
          <a:xfrm>
            <a:off x="1057083" y="0"/>
            <a:ext cx="11134917" cy="6858000"/>
          </a:xfrm>
          <a:custGeom>
            <a:avLst/>
            <a:gdLst/>
            <a:ahLst/>
            <a:cxnLst/>
            <a:rect l="l" t="t" r="r" b="b"/>
            <a:pathLst>
              <a:path w="11134917" h="6858000" extrusionOk="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380" name="Google Shape;380;p36"/>
          <p:cNvGrpSpPr/>
          <p:nvPr/>
        </p:nvGrpSpPr>
        <p:grpSpPr>
          <a:xfrm>
            <a:off x="412025" y="0"/>
            <a:ext cx="2436813" cy="6858001"/>
            <a:chOff x="1320800" y="0"/>
            <a:chExt cx="2436813" cy="6858001"/>
          </a:xfrm>
        </p:grpSpPr>
        <p:sp>
          <p:nvSpPr>
            <p:cNvPr id="381" name="Google Shape;381;p36"/>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txBody>
            <a:bodyPr/>
            <a:lstStyle/>
            <a:p>
              <a:endParaRPr lang="en-NZ"/>
            </a:p>
          </p:txBody>
        </p:sp>
        <p:sp>
          <p:nvSpPr>
            <p:cNvPr id="382" name="Google Shape;382;p36"/>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txBody>
            <a:bodyPr/>
            <a:lstStyle/>
            <a:p>
              <a:endParaRPr lang="en-NZ"/>
            </a:p>
          </p:txBody>
        </p:sp>
        <p:sp>
          <p:nvSpPr>
            <p:cNvPr id="383" name="Google Shape;383;p36"/>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txBody>
            <a:bodyPr/>
            <a:lstStyle/>
            <a:p>
              <a:endParaRPr lang="en-NZ"/>
            </a:p>
          </p:txBody>
        </p:sp>
        <p:sp>
          <p:nvSpPr>
            <p:cNvPr id="384" name="Google Shape;384;p36"/>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txBody>
            <a:bodyPr/>
            <a:lstStyle/>
            <a:p>
              <a:endParaRPr lang="en-NZ"/>
            </a:p>
          </p:txBody>
        </p:sp>
        <p:sp>
          <p:nvSpPr>
            <p:cNvPr id="385" name="Google Shape;385;p36"/>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txBody>
            <a:bodyPr/>
            <a:lstStyle/>
            <a:p>
              <a:endParaRPr lang="en-NZ"/>
            </a:p>
          </p:txBody>
        </p:sp>
        <p:sp>
          <p:nvSpPr>
            <p:cNvPr id="386" name="Google Shape;386;p36"/>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lstStyle/>
            <a:p>
              <a:endParaRPr lang="en-NZ"/>
            </a:p>
          </p:txBody>
        </p:sp>
      </p:grpSp>
      <p:sp>
        <p:nvSpPr>
          <p:cNvPr id="387" name="Google Shape;387;p36"/>
          <p:cNvSpPr txBox="1">
            <a:spLocks noGrp="1"/>
          </p:cNvSpPr>
          <p:nvPr>
            <p:ph type="title"/>
          </p:nvPr>
        </p:nvSpPr>
        <p:spPr>
          <a:xfrm>
            <a:off x="1604187" y="729082"/>
            <a:ext cx="1623150" cy="8806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1600"/>
              <a:buFont typeface="Corbel"/>
              <a:buNone/>
            </a:pPr>
            <a:r>
              <a:rPr lang="en-NZ" sz="1600" b="1" i="1">
                <a:solidFill>
                  <a:schemeClr val="dk2"/>
                </a:solidFill>
              </a:rPr>
              <a:t>High-level themes</a:t>
            </a:r>
            <a:endParaRPr/>
          </a:p>
        </p:txBody>
      </p:sp>
      <p:sp>
        <p:nvSpPr>
          <p:cNvPr id="388" name="Google Shape;388;p36"/>
          <p:cNvSpPr txBox="1">
            <a:spLocks noGrp="1"/>
          </p:cNvSpPr>
          <p:nvPr>
            <p:ph type="body" idx="1"/>
          </p:nvPr>
        </p:nvSpPr>
        <p:spPr>
          <a:xfrm>
            <a:off x="3227337" y="1768882"/>
            <a:ext cx="8166875" cy="1381125"/>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Clr>
                <a:srgbClr val="B96B10"/>
              </a:buClr>
              <a:buSzPts val="2320"/>
              <a:buChar char="•"/>
            </a:pPr>
            <a:r>
              <a:rPr lang="en-NZ" sz="1600"/>
              <a:t>Which parts of our ecosystem do you consider to be functioning well? What can we “turbo-charge”?</a:t>
            </a:r>
            <a:endParaRPr/>
          </a:p>
          <a:p>
            <a:pPr marL="285750" lvl="0" indent="-285750" algn="l" rtl="0">
              <a:spcBef>
                <a:spcPts val="920"/>
              </a:spcBef>
              <a:spcAft>
                <a:spcPts val="0"/>
              </a:spcAft>
              <a:buClr>
                <a:srgbClr val="B96B10"/>
              </a:buClr>
              <a:buSzPts val="2320"/>
              <a:buChar char="•"/>
            </a:pPr>
            <a:r>
              <a:rPr lang="en-NZ" sz="1600"/>
              <a:t>Where are we weakest, which pillar is the biggest hand-brake on growth for you? Can these issues be addressed, and if we could address them would it make a material difference?</a:t>
            </a:r>
            <a:endParaRPr/>
          </a:p>
        </p:txBody>
      </p:sp>
      <p:sp>
        <p:nvSpPr>
          <p:cNvPr id="390" name="Google Shape;390;p36"/>
          <p:cNvSpPr/>
          <p:nvPr/>
        </p:nvSpPr>
        <p:spPr>
          <a:xfrm>
            <a:off x="3242303" y="733426"/>
            <a:ext cx="2634622" cy="876300"/>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CONNECTIVITY</a:t>
            </a:r>
            <a:endParaRPr/>
          </a:p>
        </p:txBody>
      </p:sp>
      <p:sp>
        <p:nvSpPr>
          <p:cNvPr id="391" name="Google Shape;391;p36"/>
          <p:cNvSpPr/>
          <p:nvPr/>
        </p:nvSpPr>
        <p:spPr>
          <a:xfrm>
            <a:off x="5998789" y="733425"/>
            <a:ext cx="2634622"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TALENT</a:t>
            </a:r>
            <a:endParaRPr/>
          </a:p>
        </p:txBody>
      </p:sp>
      <p:sp>
        <p:nvSpPr>
          <p:cNvPr id="392" name="Google Shape;392;p36"/>
          <p:cNvSpPr/>
          <p:nvPr/>
        </p:nvSpPr>
        <p:spPr>
          <a:xfrm>
            <a:off x="8755275" y="733425"/>
            <a:ext cx="2638937" cy="876301"/>
          </a:xfrm>
          <a:prstGeom prst="rect">
            <a:avLst/>
          </a:prstGeom>
          <a:solidFill>
            <a:srgbClr val="F3BB79"/>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800" b="1">
                <a:solidFill>
                  <a:schemeClr val="dk1"/>
                </a:solidFill>
                <a:latin typeface="Corbel"/>
                <a:ea typeface="Corbel"/>
                <a:cs typeface="Corbel"/>
                <a:sym typeface="Corbel"/>
              </a:rPr>
              <a:t>CAPITAL</a:t>
            </a:r>
            <a:endParaRPr/>
          </a:p>
        </p:txBody>
      </p:sp>
      <p:sp>
        <p:nvSpPr>
          <p:cNvPr id="393" name="Google Shape;393;p36"/>
          <p:cNvSpPr txBox="1"/>
          <p:nvPr/>
        </p:nvSpPr>
        <p:spPr>
          <a:xfrm>
            <a:off x="1604187" y="1793893"/>
            <a:ext cx="1623150" cy="1356114"/>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1600"/>
              <a:buFont typeface="Corbel"/>
              <a:buNone/>
            </a:pPr>
            <a:r>
              <a:rPr lang="en-NZ" sz="1600" b="1" i="1" cap="none">
                <a:solidFill>
                  <a:schemeClr val="dk2"/>
                </a:solidFill>
                <a:latin typeface="Corbel"/>
                <a:ea typeface="Corbel"/>
                <a:cs typeface="Corbel"/>
                <a:sym typeface="Corbel"/>
              </a:rPr>
              <a:t>Cross-cutting questions</a:t>
            </a:r>
            <a:endParaRPr/>
          </a:p>
        </p:txBody>
      </p:sp>
      <p:sp>
        <p:nvSpPr>
          <p:cNvPr id="394" name="Google Shape;394;p36"/>
          <p:cNvSpPr txBox="1"/>
          <p:nvPr/>
        </p:nvSpPr>
        <p:spPr>
          <a:xfrm>
            <a:off x="1544591" y="3667122"/>
            <a:ext cx="1682746" cy="138746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1600"/>
              <a:buFont typeface="Corbel"/>
              <a:buNone/>
            </a:pPr>
            <a:r>
              <a:rPr lang="en-NZ" sz="1600" b="1" i="1" cap="none">
                <a:solidFill>
                  <a:schemeClr val="dk2"/>
                </a:solidFill>
                <a:latin typeface="Corbel"/>
                <a:ea typeface="Corbel"/>
                <a:cs typeface="Corbel"/>
                <a:sym typeface="Corbel"/>
              </a:rPr>
              <a:t>Thematic questions</a:t>
            </a:r>
            <a:endParaRPr/>
          </a:p>
        </p:txBody>
      </p:sp>
      <p:cxnSp>
        <p:nvCxnSpPr>
          <p:cNvPr id="395" name="Google Shape;395;p36"/>
          <p:cNvCxnSpPr/>
          <p:nvPr/>
        </p:nvCxnSpPr>
        <p:spPr>
          <a:xfrm>
            <a:off x="1924050" y="1768882"/>
            <a:ext cx="9470162" cy="0"/>
          </a:xfrm>
          <a:prstGeom prst="straightConnector1">
            <a:avLst/>
          </a:prstGeom>
          <a:noFill/>
          <a:ln w="9525" cap="rnd" cmpd="sng">
            <a:solidFill>
              <a:schemeClr val="accent1"/>
            </a:solidFill>
            <a:prstDash val="solid"/>
            <a:round/>
            <a:headEnd type="none" w="sm" len="sm"/>
            <a:tailEnd type="none" w="sm" len="sm"/>
          </a:ln>
        </p:spPr>
      </p:cxnSp>
      <p:cxnSp>
        <p:nvCxnSpPr>
          <p:cNvPr id="396" name="Google Shape;396;p36"/>
          <p:cNvCxnSpPr/>
          <p:nvPr/>
        </p:nvCxnSpPr>
        <p:spPr>
          <a:xfrm>
            <a:off x="1924050" y="3188107"/>
            <a:ext cx="9470162" cy="0"/>
          </a:xfrm>
          <a:prstGeom prst="straightConnector1">
            <a:avLst/>
          </a:prstGeom>
          <a:noFill/>
          <a:ln w="9525" cap="rnd" cmpd="sng">
            <a:solidFill>
              <a:schemeClr val="accent1"/>
            </a:solidFill>
            <a:prstDash val="solid"/>
            <a:round/>
            <a:headEnd type="none" w="sm" len="sm"/>
            <a:tailEnd type="none" w="sm" len="sm"/>
          </a:ln>
        </p:spPr>
      </p:cxnSp>
      <p:sp>
        <p:nvSpPr>
          <p:cNvPr id="397" name="Google Shape;397;p36"/>
          <p:cNvSpPr txBox="1"/>
          <p:nvPr/>
        </p:nvSpPr>
        <p:spPr>
          <a:xfrm>
            <a:off x="8759590" y="3343231"/>
            <a:ext cx="2634622" cy="2778141"/>
          </a:xfrm>
          <a:prstGeom prst="rect">
            <a:avLst/>
          </a:prstGeom>
          <a:solidFill>
            <a:srgbClr val="FBE9D3">
              <a:alpha val="54117"/>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2900" marR="0" lvl="0" indent="-342900" algn="l" rtl="0">
              <a:spcBef>
                <a:spcPts val="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would a highly functioning startup ecosystem help you access capital (equity, debt, grants)?</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do capital markets currently support startups at different stages?</a:t>
            </a:r>
            <a:endParaRPr/>
          </a:p>
        </p:txBody>
      </p:sp>
      <p:sp>
        <p:nvSpPr>
          <p:cNvPr id="398" name="Google Shape;398;p36"/>
          <p:cNvSpPr txBox="1"/>
          <p:nvPr/>
        </p:nvSpPr>
        <p:spPr>
          <a:xfrm>
            <a:off x="5998788" y="3343229"/>
            <a:ext cx="2634622" cy="2778143"/>
          </a:xfrm>
          <a:prstGeom prst="rect">
            <a:avLst/>
          </a:prstGeom>
          <a:solidFill>
            <a:srgbClr val="FBE9D3">
              <a:alpha val="54117"/>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would a high functioning startup ecosystem help you find talent? How do we ensure we can scaleup effectively?</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do we balance growing talent locally vs sourcing overseas?</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do you develop yourself? What do we do to develop founder teams? What else should we be doing?</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Is the ecosystem sufficiently diverse and inclusive?</a:t>
            </a:r>
            <a:endParaRPr/>
          </a:p>
        </p:txBody>
      </p:sp>
      <p:sp>
        <p:nvSpPr>
          <p:cNvPr id="399" name="Google Shape;399;p36"/>
          <p:cNvSpPr txBox="1"/>
          <p:nvPr/>
        </p:nvSpPr>
        <p:spPr>
          <a:xfrm>
            <a:off x="3242303" y="3343994"/>
            <a:ext cx="2638939" cy="2778148"/>
          </a:xfrm>
          <a:prstGeom prst="rect">
            <a:avLst/>
          </a:prstGeom>
          <a:solidFill>
            <a:srgbClr val="FBE9D3">
              <a:alpha val="54117"/>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How would a highly functioning startup ecosystem connect you to people who can accelerate your business (products, markets, strategy)?</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Is there a role for hubs (physical, virtual)? If so…</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In which sectors? Who should be in them? (startups, researchers, investors, EDAs, etc)</a:t>
            </a:r>
            <a:endParaRPr/>
          </a:p>
          <a:p>
            <a:pPr marL="342900" marR="0" lvl="0" indent="-342900" algn="l" rtl="0">
              <a:spcBef>
                <a:spcPts val="840"/>
              </a:spcBef>
              <a:spcAft>
                <a:spcPts val="0"/>
              </a:spcAft>
              <a:buClr>
                <a:srgbClr val="B96B10"/>
              </a:buClr>
              <a:buSzPts val="1740"/>
              <a:buFont typeface="Corbel"/>
              <a:buAutoNum type="arabicPeriod"/>
            </a:pPr>
            <a:r>
              <a:rPr lang="en-NZ" sz="1200" cap="none">
                <a:solidFill>
                  <a:schemeClr val="dk1"/>
                </a:solidFill>
                <a:latin typeface="Corbel"/>
                <a:ea typeface="Corbel"/>
                <a:cs typeface="Corbel"/>
                <a:sym typeface="Corbel"/>
              </a:rPr>
              <a:t>What’s government’s role in facilitating or enabling hubs?</a:t>
            </a:r>
            <a:endParaRPr/>
          </a:p>
        </p:txBody>
      </p:sp>
      <p:sp>
        <p:nvSpPr>
          <p:cNvPr id="400" name="Google Shape;400;p36"/>
          <p:cNvSpPr txBox="1"/>
          <p:nvPr/>
        </p:nvSpPr>
        <p:spPr>
          <a:xfrm>
            <a:off x="3024558" y="6101880"/>
            <a:ext cx="8755417" cy="569629"/>
          </a:xfrm>
          <a:prstGeom prst="rect">
            <a:avLst/>
          </a:prstGeom>
          <a:noFill/>
          <a:ln>
            <a:noFill/>
          </a:ln>
        </p:spPr>
        <p:txBody>
          <a:bodyPr spcFirstLastPara="1" wrap="square" lIns="91425" tIns="45700" rIns="91425" bIns="45700" anchor="ctr" anchorCtr="0">
            <a:noAutofit/>
          </a:bodyPr>
          <a:lstStyle/>
          <a:p>
            <a:pPr marL="457200" marR="0" lvl="1" indent="0" algn="ctr" rtl="0">
              <a:spcBef>
                <a:spcPts val="0"/>
              </a:spcBef>
              <a:spcAft>
                <a:spcPts val="0"/>
              </a:spcAft>
              <a:buClr>
                <a:srgbClr val="B96B10"/>
              </a:buClr>
              <a:buSzPts val="2030"/>
              <a:buFont typeface="Arial"/>
              <a:buNone/>
            </a:pPr>
            <a:endParaRPr sz="1400" b="0" i="0" u="none" strike="noStrike" cap="none">
              <a:solidFill>
                <a:schemeClr val="dk1"/>
              </a:solidFill>
              <a:latin typeface="Corbel"/>
              <a:ea typeface="Corbel"/>
              <a:cs typeface="Corbel"/>
              <a:sym typeface="Corbel"/>
            </a:endParaRPr>
          </a:p>
          <a:p>
            <a:pPr marL="0" marR="0" lvl="0" indent="0" algn="l" rtl="0">
              <a:spcBef>
                <a:spcPts val="880"/>
              </a:spcBef>
              <a:spcAft>
                <a:spcPts val="0"/>
              </a:spcAft>
              <a:buClr>
                <a:srgbClr val="B96B10"/>
              </a:buClr>
              <a:buSzPts val="2030"/>
              <a:buFont typeface="Arial"/>
              <a:buNone/>
            </a:pPr>
            <a:r>
              <a:rPr lang="en-NZ" sz="1400" b="1" cap="none">
                <a:solidFill>
                  <a:schemeClr val="dk1"/>
                </a:solidFill>
                <a:latin typeface="Corbel"/>
                <a:ea typeface="Corbel"/>
                <a:cs typeface="Corbel"/>
                <a:sym typeface="Corbel"/>
              </a:rPr>
              <a:t>GROUP TASK (30 minutes): </a:t>
            </a:r>
            <a:r>
              <a:rPr lang="en-NZ" sz="1400" cap="none">
                <a:solidFill>
                  <a:schemeClr val="dk1"/>
                </a:solidFill>
                <a:latin typeface="Corbel"/>
                <a:ea typeface="Corbel"/>
                <a:cs typeface="Corbel"/>
                <a:sym typeface="Corbel"/>
              </a:rPr>
              <a:t>Ideation - What</a:t>
            </a:r>
            <a:r>
              <a:rPr lang="en-NZ" sz="1400" b="1" cap="none">
                <a:solidFill>
                  <a:schemeClr val="dk1"/>
                </a:solidFill>
                <a:latin typeface="Corbel"/>
                <a:ea typeface="Corbel"/>
                <a:cs typeface="Corbel"/>
                <a:sym typeface="Corbel"/>
              </a:rPr>
              <a:t> solutions </a:t>
            </a:r>
            <a:r>
              <a:rPr lang="en-NZ" sz="1400" cap="none">
                <a:solidFill>
                  <a:schemeClr val="dk1"/>
                </a:solidFill>
                <a:latin typeface="Corbel"/>
                <a:ea typeface="Corbel"/>
                <a:cs typeface="Corbel"/>
                <a:sym typeface="Corbel"/>
              </a:rPr>
              <a:t>are available to address limitations or maximise performance 							of the ecosystem?</a:t>
            </a:r>
            <a:endParaRPr/>
          </a:p>
        </p:txBody>
      </p:sp>
      <p:cxnSp>
        <p:nvCxnSpPr>
          <p:cNvPr id="401" name="Google Shape;401;p36"/>
          <p:cNvCxnSpPr/>
          <p:nvPr/>
        </p:nvCxnSpPr>
        <p:spPr>
          <a:xfrm>
            <a:off x="2447925" y="6274207"/>
            <a:ext cx="8955812" cy="0"/>
          </a:xfrm>
          <a:prstGeom prst="straightConnector1">
            <a:avLst/>
          </a:prstGeom>
          <a:noFill/>
          <a:ln w="9525" cap="rnd" cmpd="sng">
            <a:solidFill>
              <a:schemeClr val="accent1"/>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05"/>
        <p:cNvGrpSpPr/>
        <p:nvPr/>
      </p:nvGrpSpPr>
      <p:grpSpPr>
        <a:xfrm>
          <a:off x="0" y="0"/>
          <a:ext cx="0" cy="0"/>
          <a:chOff x="0" y="0"/>
          <a:chExt cx="0" cy="0"/>
        </a:xfrm>
      </p:grpSpPr>
      <p:sp>
        <p:nvSpPr>
          <p:cNvPr id="406" name="Google Shape;406;p3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407" name="Google Shape;407;p37"/>
          <p:cNvGrpSpPr/>
          <p:nvPr/>
        </p:nvGrpSpPr>
        <p:grpSpPr>
          <a:xfrm flipH="1">
            <a:off x="6526211" y="0"/>
            <a:ext cx="5014912" cy="6862763"/>
            <a:chOff x="2928938" y="-4763"/>
            <a:chExt cx="5014912" cy="6862763"/>
          </a:xfrm>
        </p:grpSpPr>
        <p:sp>
          <p:nvSpPr>
            <p:cNvPr id="408" name="Google Shape;408;p37"/>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txBody>
            <a:bodyPr/>
            <a:lstStyle/>
            <a:p>
              <a:endParaRPr lang="en-NZ"/>
            </a:p>
          </p:txBody>
        </p:sp>
        <p:sp>
          <p:nvSpPr>
            <p:cNvPr id="409" name="Google Shape;409;p37"/>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NZ"/>
            </a:p>
          </p:txBody>
        </p:sp>
        <p:sp>
          <p:nvSpPr>
            <p:cNvPr id="410" name="Google Shape;410;p37"/>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txBody>
            <a:bodyPr/>
            <a:lstStyle/>
            <a:p>
              <a:endParaRPr lang="en-NZ"/>
            </a:p>
          </p:txBody>
        </p:sp>
        <p:sp>
          <p:nvSpPr>
            <p:cNvPr id="411" name="Google Shape;411;p37"/>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7B470B"/>
            </a:solidFill>
            <a:ln>
              <a:noFill/>
            </a:ln>
          </p:spPr>
          <p:txBody>
            <a:bodyPr/>
            <a:lstStyle/>
            <a:p>
              <a:endParaRPr lang="en-NZ"/>
            </a:p>
          </p:txBody>
        </p:sp>
        <p:sp>
          <p:nvSpPr>
            <p:cNvPr id="412" name="Google Shape;412;p37"/>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B96B10"/>
            </a:solidFill>
            <a:ln>
              <a:noFill/>
            </a:ln>
          </p:spPr>
          <p:txBody>
            <a:bodyPr/>
            <a:lstStyle/>
            <a:p>
              <a:endParaRPr lang="en-NZ"/>
            </a:p>
          </p:txBody>
        </p:sp>
        <p:sp>
          <p:nvSpPr>
            <p:cNvPr id="413" name="Google Shape;413;p37"/>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NZ"/>
            </a:p>
          </p:txBody>
        </p:sp>
      </p:grpSp>
      <p:sp>
        <p:nvSpPr>
          <p:cNvPr id="414" name="Google Shape;414;p37"/>
          <p:cNvSpPr txBox="1">
            <a:spLocks noGrp="1"/>
          </p:cNvSpPr>
          <p:nvPr>
            <p:ph type="title"/>
          </p:nvPr>
        </p:nvSpPr>
        <p:spPr>
          <a:xfrm>
            <a:off x="1018191" y="685800"/>
            <a:ext cx="7411825" cy="158713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orbel"/>
              <a:buNone/>
            </a:pPr>
            <a:r>
              <a:rPr lang="en-NZ" b="1"/>
              <a:t>Boiling the ocean: prioritising and refining the ideas raised today</a:t>
            </a:r>
            <a:endParaRPr/>
          </a:p>
        </p:txBody>
      </p:sp>
      <p:sp>
        <p:nvSpPr>
          <p:cNvPr id="415" name="Google Shape;415;p37"/>
          <p:cNvSpPr txBox="1"/>
          <p:nvPr/>
        </p:nvSpPr>
        <p:spPr>
          <a:xfrm>
            <a:off x="1018191" y="3664131"/>
            <a:ext cx="7243603" cy="2719193"/>
          </a:xfrm>
          <a:prstGeom prst="rect">
            <a:avLst/>
          </a:prstGeom>
          <a:noFill/>
          <a:ln>
            <a:noFill/>
          </a:ln>
        </p:spPr>
        <p:txBody>
          <a:bodyPr spcFirstLastPara="1" wrap="square" lIns="91425" tIns="45700" rIns="91425" bIns="45700" anchor="t" anchorCtr="0">
            <a:normAutofit/>
          </a:bodyPr>
          <a:lstStyle/>
          <a:p>
            <a:pPr marL="285750" marR="0" lvl="0" indent="-285750" algn="l" rtl="0">
              <a:spcBef>
                <a:spcPts val="0"/>
              </a:spcBef>
              <a:spcAft>
                <a:spcPts val="0"/>
              </a:spcAft>
              <a:buClr>
                <a:srgbClr val="B96B10"/>
              </a:buClr>
              <a:buSzPts val="2610"/>
              <a:buFont typeface="Arial"/>
              <a:buChar char="•"/>
            </a:pPr>
            <a:r>
              <a:rPr lang="en-NZ" sz="1800" cap="none">
                <a:solidFill>
                  <a:schemeClr val="lt1"/>
                </a:solidFill>
                <a:latin typeface="Corbel"/>
                <a:ea typeface="Corbel"/>
                <a:cs typeface="Corbel"/>
                <a:sym typeface="Corbel"/>
              </a:rPr>
              <a:t>FORMAT</a:t>
            </a:r>
            <a:endParaRPr/>
          </a:p>
          <a:p>
            <a:pPr marL="742950" marR="0" lvl="1" indent="-285750" algn="l" rtl="0">
              <a:spcBef>
                <a:spcPts val="880"/>
              </a:spcBef>
              <a:spcAft>
                <a:spcPts val="0"/>
              </a:spcAft>
              <a:buClr>
                <a:srgbClr val="B96B10"/>
              </a:buClr>
              <a:buSzPts val="2030"/>
              <a:buFont typeface="Arial"/>
              <a:buChar char="•"/>
            </a:pPr>
            <a:r>
              <a:rPr lang="en-NZ" sz="1400" b="0" i="0" u="none" strike="noStrike" cap="none">
                <a:solidFill>
                  <a:schemeClr val="lt1"/>
                </a:solidFill>
                <a:latin typeface="Corbel"/>
                <a:ea typeface="Corbel"/>
                <a:cs typeface="Corbel"/>
                <a:sym typeface="Corbel"/>
              </a:rPr>
              <a:t>Reflecting on the range of issues and solutions already identified, small groups (4-6 people) consider key questions and hone in on 2-3 “game-changing” initiatives or policy changes</a:t>
            </a:r>
            <a:endParaRPr/>
          </a:p>
          <a:p>
            <a:pPr marL="742950" marR="0" lvl="1" indent="-285750" algn="l" rtl="0">
              <a:spcBef>
                <a:spcPts val="880"/>
              </a:spcBef>
              <a:spcAft>
                <a:spcPts val="0"/>
              </a:spcAft>
              <a:buClr>
                <a:srgbClr val="B96B10"/>
              </a:buClr>
              <a:buSzPts val="2030"/>
              <a:buFont typeface="Arial"/>
              <a:buChar char="•"/>
            </a:pPr>
            <a:r>
              <a:rPr lang="en-NZ" sz="1400" b="0" i="0" u="none" strike="noStrike" cap="none">
                <a:solidFill>
                  <a:schemeClr val="lt1"/>
                </a:solidFill>
                <a:latin typeface="Corbel"/>
                <a:ea typeface="Corbel"/>
                <a:cs typeface="Corbel"/>
                <a:sym typeface="Corbel"/>
              </a:rPr>
              <a:t>These “game-changers” can (should?) be a mixture of things that the ecosystem will own and deliver on (led by private actors) or initiatives that require government (legislation, investment, crown entity activity, etc)</a:t>
            </a:r>
            <a:endParaRPr/>
          </a:p>
          <a:p>
            <a:pPr marL="457200" marR="0" lvl="1" indent="0" algn="l" rtl="0">
              <a:spcBef>
                <a:spcPts val="880"/>
              </a:spcBef>
              <a:spcAft>
                <a:spcPts val="0"/>
              </a:spcAft>
              <a:buClr>
                <a:srgbClr val="B96B10"/>
              </a:buClr>
              <a:buSzPts val="2030"/>
              <a:buFont typeface="Arial"/>
              <a:buNone/>
            </a:pPr>
            <a:endParaRPr sz="1400" b="0" i="0" u="none" strike="noStrike" cap="none">
              <a:solidFill>
                <a:schemeClr val="lt1"/>
              </a:solidFill>
              <a:latin typeface="Corbel"/>
              <a:ea typeface="Corbel"/>
              <a:cs typeface="Corbel"/>
              <a:sym typeface="Corbel"/>
            </a:endParaRPr>
          </a:p>
        </p:txBody>
      </p:sp>
      <p:sp>
        <p:nvSpPr>
          <p:cNvPr id="416" name="Google Shape;416;p37"/>
          <p:cNvSpPr txBox="1"/>
          <p:nvPr/>
        </p:nvSpPr>
        <p:spPr>
          <a:xfrm>
            <a:off x="3675017" y="-8708"/>
            <a:ext cx="48419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1800" i="1">
                <a:solidFill>
                  <a:srgbClr val="181818"/>
                </a:solidFill>
                <a:latin typeface="Corbel"/>
                <a:ea typeface="Corbel"/>
                <a:cs typeface="Corbel"/>
                <a:sym typeface="Corbel"/>
              </a:rPr>
              <a:t>DRAFT MATERIAL - FOR DISCUSSION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8"/>
          <p:cNvSpPr txBox="1">
            <a:spLocks noGrp="1"/>
          </p:cNvSpPr>
          <p:nvPr>
            <p:ph type="title"/>
          </p:nvPr>
        </p:nvSpPr>
        <p:spPr>
          <a:xfrm>
            <a:off x="1484311" y="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NZ" b="1"/>
              <a:t>Prioritisation and refinement</a:t>
            </a:r>
            <a:br>
              <a:rPr lang="en-NZ" b="1"/>
            </a:br>
            <a:r>
              <a:rPr lang="en-NZ"/>
              <a:t>Most important issues &amp; impactful solutions</a:t>
            </a:r>
            <a:endParaRPr/>
          </a:p>
        </p:txBody>
      </p:sp>
      <p:sp>
        <p:nvSpPr>
          <p:cNvPr id="422" name="Google Shape;422;p38"/>
          <p:cNvSpPr txBox="1">
            <a:spLocks noGrp="1"/>
          </p:cNvSpPr>
          <p:nvPr>
            <p:ph type="body" idx="1"/>
          </p:nvPr>
        </p:nvSpPr>
        <p:spPr>
          <a:xfrm>
            <a:off x="1484310" y="2486024"/>
            <a:ext cx="10018713" cy="31242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030"/>
              <a:buNone/>
            </a:pPr>
            <a:r>
              <a:rPr lang="en-NZ" sz="1400" b="1"/>
              <a:t>KEY QUESTIONS</a:t>
            </a:r>
            <a:endParaRPr/>
          </a:p>
          <a:p>
            <a:pPr marL="742950" lvl="1" indent="-285750" algn="l" rtl="0">
              <a:spcBef>
                <a:spcPts val="880"/>
              </a:spcBef>
              <a:spcAft>
                <a:spcPts val="0"/>
              </a:spcAft>
              <a:buSzPts val="2030"/>
              <a:buChar char="•"/>
            </a:pPr>
            <a:r>
              <a:rPr lang="en-NZ" sz="1400"/>
              <a:t>What are the most impactful </a:t>
            </a:r>
            <a:r>
              <a:rPr lang="en-NZ" sz="1400" b="1" u="sng"/>
              <a:t>actions or behaviours </a:t>
            </a:r>
            <a:r>
              <a:rPr lang="en-NZ" sz="1400"/>
              <a:t>(existing strengths or necessary changes) that private sector or government could focus on?</a:t>
            </a:r>
            <a:endParaRPr/>
          </a:p>
          <a:p>
            <a:pPr marL="742950" lvl="1" indent="-285750" algn="l" rtl="0">
              <a:spcBef>
                <a:spcPts val="880"/>
              </a:spcBef>
              <a:spcAft>
                <a:spcPts val="0"/>
              </a:spcAft>
              <a:buSzPts val="2030"/>
              <a:buChar char="•"/>
            </a:pPr>
            <a:r>
              <a:rPr lang="en-NZ" sz="1400"/>
              <a:t>What are the 2-3 game-changing </a:t>
            </a:r>
            <a:r>
              <a:rPr lang="en-NZ" sz="1400" b="1" u="sng"/>
              <a:t>settings changes </a:t>
            </a:r>
            <a:r>
              <a:rPr lang="en-NZ" sz="1400"/>
              <a:t>(</a:t>
            </a:r>
            <a:r>
              <a:rPr lang="en-NZ" sz="1400" b="1" u="sng"/>
              <a:t>private sector practices or government policy settings</a:t>
            </a:r>
            <a:r>
              <a:rPr lang="en-NZ" sz="1400"/>
              <a:t>)?</a:t>
            </a:r>
            <a:endParaRPr/>
          </a:p>
          <a:p>
            <a:pPr marL="742950" lvl="1" indent="-285750" algn="l" rtl="0">
              <a:spcBef>
                <a:spcPts val="880"/>
              </a:spcBef>
              <a:spcAft>
                <a:spcPts val="0"/>
              </a:spcAft>
              <a:buSzPts val="2030"/>
              <a:buChar char="•"/>
            </a:pPr>
            <a:r>
              <a:rPr lang="en-NZ" sz="1400"/>
              <a:t>What is the most important thing for government and private sector to work </a:t>
            </a:r>
            <a:r>
              <a:rPr lang="en-NZ" sz="1400" i="1"/>
              <a:t>together</a:t>
            </a:r>
            <a:r>
              <a:rPr lang="en-NZ" sz="1400"/>
              <a:t> on?</a:t>
            </a:r>
            <a:endParaRPr/>
          </a:p>
          <a:p>
            <a:pPr marL="457200" lvl="1" indent="0" algn="l" rtl="0">
              <a:spcBef>
                <a:spcPts val="880"/>
              </a:spcBef>
              <a:spcAft>
                <a:spcPts val="0"/>
              </a:spcAft>
              <a:buSzPts val="2030"/>
              <a:buNone/>
            </a:pPr>
            <a:endParaRPr sz="1400"/>
          </a:p>
          <a:p>
            <a:pPr marL="0" lvl="0" indent="0" algn="l" rtl="0">
              <a:spcBef>
                <a:spcPts val="880"/>
              </a:spcBef>
              <a:spcAft>
                <a:spcPts val="0"/>
              </a:spcAft>
              <a:buSzPts val="2030"/>
              <a:buNone/>
            </a:pPr>
            <a:r>
              <a:rPr lang="en-NZ" sz="1400" b="1"/>
              <a:t>GROUP TASK (20 minutes)</a:t>
            </a:r>
            <a:endParaRPr/>
          </a:p>
          <a:p>
            <a:pPr marL="742950" lvl="1" indent="-285750" algn="l" rtl="0">
              <a:spcBef>
                <a:spcPts val="880"/>
              </a:spcBef>
              <a:spcAft>
                <a:spcPts val="0"/>
              </a:spcAft>
              <a:buSzPts val="2030"/>
              <a:buChar char="•"/>
            </a:pPr>
            <a:r>
              <a:rPr lang="en-NZ" sz="1400"/>
              <a:t>In small groups (4-6 people) consider how you would prioritise the issues raised today. </a:t>
            </a:r>
            <a:endParaRPr/>
          </a:p>
          <a:p>
            <a:pPr marL="742950" lvl="1" indent="-285750" algn="l" rtl="0">
              <a:spcBef>
                <a:spcPts val="880"/>
              </a:spcBef>
              <a:spcAft>
                <a:spcPts val="0"/>
              </a:spcAft>
              <a:buSzPts val="2030"/>
              <a:buChar char="•"/>
            </a:pPr>
            <a:r>
              <a:rPr lang="en-NZ" sz="1400"/>
              <a:t>Pick your 2-3 “game-changers” for the ecosystem from those ideas which have been raised. Refine:</a:t>
            </a:r>
            <a:endParaRPr/>
          </a:p>
          <a:p>
            <a:pPr marL="1200150" lvl="2" indent="-285750" algn="l" rtl="0">
              <a:spcBef>
                <a:spcPts val="880"/>
              </a:spcBef>
              <a:spcAft>
                <a:spcPts val="0"/>
              </a:spcAft>
              <a:buSzPts val="2030"/>
              <a:buChar char="•"/>
            </a:pPr>
            <a:r>
              <a:rPr lang="en-NZ" sz="1400"/>
              <a:t>Who bears responsibility for owning the solution (i.e. govt or other), and which other actors are required?</a:t>
            </a:r>
            <a:endParaRPr/>
          </a:p>
          <a:p>
            <a:pPr marL="1200150" lvl="2" indent="-285750" algn="l" rtl="0">
              <a:spcBef>
                <a:spcPts val="880"/>
              </a:spcBef>
              <a:spcAft>
                <a:spcPts val="0"/>
              </a:spcAft>
              <a:buSzPts val="2030"/>
              <a:buChar char="•"/>
            </a:pPr>
            <a:r>
              <a:rPr lang="en-NZ" sz="1400"/>
              <a:t>How would you design the solution to ensure that it is as effective as possible: impactful, feasible and timely?</a:t>
            </a:r>
            <a:endParaRPr/>
          </a:p>
          <a:p>
            <a:pPr marL="1200150" lvl="2" indent="-285750" algn="l" rtl="0">
              <a:spcBef>
                <a:spcPts val="880"/>
              </a:spcBef>
              <a:spcAft>
                <a:spcPts val="0"/>
              </a:spcAft>
              <a:buSzPts val="2030"/>
              <a:buChar char="•"/>
            </a:pPr>
            <a:r>
              <a:rPr lang="en-NZ" sz="1400"/>
              <a:t>How would you sell the proposed solution to ecosystem participants and/or policy-makers?</a:t>
            </a:r>
            <a:endParaRPr/>
          </a:p>
          <a:p>
            <a:pPr marL="742950" lvl="1" indent="-156844" algn="l" rtl="0">
              <a:spcBef>
                <a:spcPts val="880"/>
              </a:spcBef>
              <a:spcAft>
                <a:spcPts val="0"/>
              </a:spcAft>
              <a:buSzPts val="2030"/>
              <a:buNone/>
            </a:pPr>
            <a:endParaRPr sz="1400"/>
          </a:p>
          <a:p>
            <a:pPr marL="0" lvl="0" indent="0" algn="ctr" rtl="0">
              <a:spcBef>
                <a:spcPts val="880"/>
              </a:spcBef>
              <a:spcAft>
                <a:spcPts val="0"/>
              </a:spcAft>
              <a:buSzPts val="2030"/>
              <a:buNone/>
            </a:pPr>
            <a:r>
              <a:rPr lang="en-NZ" sz="1400" b="1"/>
              <a:t>Report back to group: </a:t>
            </a:r>
            <a:r>
              <a:rPr lang="en-NZ" sz="1400"/>
              <a:t>if you were on the StartUp Advisors Council, what are the</a:t>
            </a:r>
            <a:r>
              <a:rPr lang="en-NZ" sz="1400" b="1" u="sng"/>
              <a:t> 1 or 2 things </a:t>
            </a:r>
            <a:r>
              <a:rPr lang="en-NZ" sz="1400"/>
              <a:t>that you would want to achieve?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27"/>
        <p:cNvGrpSpPr/>
        <p:nvPr/>
      </p:nvGrpSpPr>
      <p:grpSpPr>
        <a:xfrm>
          <a:off x="0" y="0"/>
          <a:ext cx="0" cy="0"/>
          <a:chOff x="0" y="0"/>
          <a:chExt cx="0" cy="0"/>
        </a:xfrm>
      </p:grpSpPr>
      <p:sp>
        <p:nvSpPr>
          <p:cNvPr id="428" name="Google Shape;428;p3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429" name="Google Shape;429;p39"/>
          <p:cNvGrpSpPr/>
          <p:nvPr/>
        </p:nvGrpSpPr>
        <p:grpSpPr>
          <a:xfrm flipH="1">
            <a:off x="6526211" y="0"/>
            <a:ext cx="5014912" cy="6862763"/>
            <a:chOff x="2928938" y="-4763"/>
            <a:chExt cx="5014912" cy="6862763"/>
          </a:xfrm>
        </p:grpSpPr>
        <p:sp>
          <p:nvSpPr>
            <p:cNvPr id="430" name="Google Shape;430;p39"/>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txBody>
            <a:bodyPr/>
            <a:lstStyle/>
            <a:p>
              <a:endParaRPr lang="en-NZ"/>
            </a:p>
          </p:txBody>
        </p:sp>
        <p:sp>
          <p:nvSpPr>
            <p:cNvPr id="431" name="Google Shape;431;p39"/>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NZ"/>
            </a:p>
          </p:txBody>
        </p:sp>
        <p:sp>
          <p:nvSpPr>
            <p:cNvPr id="432" name="Google Shape;432;p39"/>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txBody>
            <a:bodyPr/>
            <a:lstStyle/>
            <a:p>
              <a:endParaRPr lang="en-NZ"/>
            </a:p>
          </p:txBody>
        </p:sp>
        <p:sp>
          <p:nvSpPr>
            <p:cNvPr id="433" name="Google Shape;433;p39"/>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7B470B"/>
            </a:solidFill>
            <a:ln>
              <a:noFill/>
            </a:ln>
          </p:spPr>
          <p:txBody>
            <a:bodyPr/>
            <a:lstStyle/>
            <a:p>
              <a:endParaRPr lang="en-NZ"/>
            </a:p>
          </p:txBody>
        </p:sp>
        <p:sp>
          <p:nvSpPr>
            <p:cNvPr id="434" name="Google Shape;434;p39"/>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B96B10"/>
            </a:solidFill>
            <a:ln>
              <a:noFill/>
            </a:ln>
          </p:spPr>
          <p:txBody>
            <a:bodyPr/>
            <a:lstStyle/>
            <a:p>
              <a:endParaRPr lang="en-NZ"/>
            </a:p>
          </p:txBody>
        </p:sp>
        <p:sp>
          <p:nvSpPr>
            <p:cNvPr id="435" name="Google Shape;435;p39"/>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NZ"/>
            </a:p>
          </p:txBody>
        </p:sp>
      </p:grpSp>
      <p:sp>
        <p:nvSpPr>
          <p:cNvPr id="436" name="Google Shape;436;p39"/>
          <p:cNvSpPr txBox="1">
            <a:spLocks noGrp="1"/>
          </p:cNvSpPr>
          <p:nvPr>
            <p:ph type="title"/>
          </p:nvPr>
        </p:nvSpPr>
        <p:spPr>
          <a:xfrm>
            <a:off x="1018191" y="685800"/>
            <a:ext cx="7411825" cy="158713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000"/>
              <a:buFont typeface="Corbel"/>
              <a:buNone/>
            </a:pPr>
            <a:r>
              <a:rPr lang="en-NZ" b="1"/>
              <a:t>NEXT STEPS</a:t>
            </a:r>
            <a:endParaRPr/>
          </a:p>
        </p:txBody>
      </p:sp>
      <p:sp>
        <p:nvSpPr>
          <p:cNvPr id="437" name="Google Shape;437;p39"/>
          <p:cNvSpPr txBox="1"/>
          <p:nvPr/>
        </p:nvSpPr>
        <p:spPr>
          <a:xfrm>
            <a:off x="1018191" y="2272937"/>
            <a:ext cx="7824183" cy="3785211"/>
          </a:xfrm>
          <a:prstGeom prst="rect">
            <a:avLst/>
          </a:prstGeom>
          <a:noFill/>
          <a:ln>
            <a:noFill/>
          </a:ln>
        </p:spPr>
        <p:txBody>
          <a:bodyPr spcFirstLastPara="1" wrap="square" lIns="91425" tIns="45700" rIns="91425" bIns="45700" anchor="t" anchorCtr="0">
            <a:normAutofit/>
          </a:bodyPr>
          <a:lstStyle/>
          <a:p>
            <a:pPr marL="285750" marR="0" lvl="0" indent="-285750" algn="l" rtl="0">
              <a:spcBef>
                <a:spcPts val="0"/>
              </a:spcBef>
              <a:spcAft>
                <a:spcPts val="0"/>
              </a:spcAft>
              <a:buClr>
                <a:srgbClr val="B96B10"/>
              </a:buClr>
              <a:buSzPts val="2610"/>
              <a:buFont typeface="Arial"/>
              <a:buChar char="•"/>
            </a:pPr>
            <a:r>
              <a:rPr lang="en-NZ" sz="1800" cap="none">
                <a:solidFill>
                  <a:schemeClr val="lt1"/>
                </a:solidFill>
                <a:latin typeface="Corbel"/>
                <a:ea typeface="Corbel"/>
                <a:cs typeface="Corbel"/>
                <a:sym typeface="Corbel"/>
              </a:rPr>
              <a:t>Council members undertake further community engagement over 22Q3</a:t>
            </a:r>
            <a:endParaRPr/>
          </a:p>
          <a:p>
            <a:pPr marL="285750" marR="0" lvl="0" indent="-120015" algn="l" rtl="0">
              <a:spcBef>
                <a:spcPts val="960"/>
              </a:spcBef>
              <a:spcAft>
                <a:spcPts val="0"/>
              </a:spcAft>
              <a:buClr>
                <a:srgbClr val="B96B10"/>
              </a:buClr>
              <a:buSzPts val="2610"/>
              <a:buFont typeface="Arial"/>
              <a:buNone/>
            </a:pPr>
            <a:endParaRPr sz="1800" cap="none">
              <a:solidFill>
                <a:schemeClr val="lt1"/>
              </a:solidFill>
              <a:latin typeface="Corbel"/>
              <a:ea typeface="Corbel"/>
              <a:cs typeface="Corbel"/>
              <a:sym typeface="Corbel"/>
            </a:endParaRPr>
          </a:p>
          <a:p>
            <a:pPr marL="285750" marR="0" lvl="0" indent="-285750" algn="l" rtl="0">
              <a:spcBef>
                <a:spcPts val="960"/>
              </a:spcBef>
              <a:spcAft>
                <a:spcPts val="0"/>
              </a:spcAft>
              <a:buClr>
                <a:srgbClr val="B96B10"/>
              </a:buClr>
              <a:buSzPts val="2610"/>
              <a:buFont typeface="Arial"/>
              <a:buChar char="•"/>
            </a:pPr>
            <a:r>
              <a:rPr lang="en-NZ" sz="1800" cap="none">
                <a:solidFill>
                  <a:schemeClr val="lt1"/>
                </a:solidFill>
                <a:latin typeface="Corbel"/>
                <a:ea typeface="Corbel"/>
                <a:cs typeface="Corbel"/>
                <a:sym typeface="Corbel"/>
              </a:rPr>
              <a:t>Council members meet to discuss feedback from the community at end of Q3 and refine the strategy / vision, key issues and potential solutions</a:t>
            </a:r>
            <a:endParaRPr/>
          </a:p>
          <a:p>
            <a:pPr marL="285750" marR="0" lvl="0" indent="-120015" algn="l" rtl="0">
              <a:spcBef>
                <a:spcPts val="960"/>
              </a:spcBef>
              <a:spcAft>
                <a:spcPts val="0"/>
              </a:spcAft>
              <a:buClr>
                <a:srgbClr val="B96B10"/>
              </a:buClr>
              <a:buSzPts val="2610"/>
              <a:buFont typeface="Arial"/>
              <a:buNone/>
            </a:pPr>
            <a:endParaRPr sz="1800" cap="none">
              <a:solidFill>
                <a:schemeClr val="lt1"/>
              </a:solidFill>
              <a:latin typeface="Corbel"/>
              <a:ea typeface="Corbel"/>
              <a:cs typeface="Corbel"/>
              <a:sym typeface="Corbel"/>
            </a:endParaRPr>
          </a:p>
          <a:p>
            <a:pPr marL="285750" marR="0" lvl="0" indent="-285750" algn="l" rtl="0">
              <a:spcBef>
                <a:spcPts val="960"/>
              </a:spcBef>
              <a:spcAft>
                <a:spcPts val="0"/>
              </a:spcAft>
              <a:buClr>
                <a:srgbClr val="B96B10"/>
              </a:buClr>
              <a:buSzPts val="2610"/>
              <a:buFont typeface="Arial"/>
              <a:buChar char="•"/>
            </a:pPr>
            <a:r>
              <a:rPr lang="en-NZ" sz="1800" cap="none">
                <a:solidFill>
                  <a:schemeClr val="lt1"/>
                </a:solidFill>
                <a:latin typeface="Corbel"/>
                <a:ea typeface="Corbel"/>
                <a:cs typeface="Corbel"/>
                <a:sym typeface="Corbel"/>
              </a:rPr>
              <a:t>Council members formulate advice to the Government 22Q4 / 23Q1</a:t>
            </a:r>
            <a:endParaRPr/>
          </a:p>
          <a:p>
            <a:pPr marL="285750" marR="0" lvl="0" indent="-120015" algn="l" rtl="0">
              <a:spcBef>
                <a:spcPts val="960"/>
              </a:spcBef>
              <a:spcAft>
                <a:spcPts val="0"/>
              </a:spcAft>
              <a:buClr>
                <a:srgbClr val="B96B10"/>
              </a:buClr>
              <a:buSzPts val="2610"/>
              <a:buFont typeface="Arial"/>
              <a:buNone/>
            </a:pPr>
            <a:endParaRPr sz="1800" cap="none">
              <a:solidFill>
                <a:schemeClr val="lt1"/>
              </a:solidFill>
              <a:latin typeface="Corbel"/>
              <a:ea typeface="Corbel"/>
              <a:cs typeface="Corbel"/>
              <a:sym typeface="Corbel"/>
            </a:endParaRPr>
          </a:p>
          <a:p>
            <a:pPr marL="285750" marR="0" lvl="0" indent="-285750" algn="l" rtl="0">
              <a:spcBef>
                <a:spcPts val="960"/>
              </a:spcBef>
              <a:spcAft>
                <a:spcPts val="0"/>
              </a:spcAft>
              <a:buClr>
                <a:srgbClr val="B96B10"/>
              </a:buClr>
              <a:buSzPts val="2610"/>
              <a:buFont typeface="Arial"/>
              <a:buChar char="•"/>
            </a:pPr>
            <a:r>
              <a:rPr lang="en-NZ" sz="1800" cap="none">
                <a:solidFill>
                  <a:schemeClr val="lt1"/>
                </a:solidFill>
                <a:latin typeface="Corbel"/>
                <a:ea typeface="Corbel"/>
                <a:cs typeface="Corbel"/>
                <a:sym typeface="Corbel"/>
              </a:rPr>
              <a:t>Council members publish findings and recommendations 23Q2</a:t>
            </a:r>
            <a:endParaRPr/>
          </a:p>
          <a:p>
            <a:pPr marL="457200" marR="0" lvl="1" indent="0" algn="l" rtl="0">
              <a:spcBef>
                <a:spcPts val="880"/>
              </a:spcBef>
              <a:spcAft>
                <a:spcPts val="0"/>
              </a:spcAft>
              <a:buClr>
                <a:srgbClr val="B96B10"/>
              </a:buClr>
              <a:buSzPts val="2030"/>
              <a:buFont typeface="Arial"/>
              <a:buNone/>
            </a:pPr>
            <a:endParaRPr sz="1400" b="0" i="0" u="none" strike="noStrike" cap="none">
              <a:solidFill>
                <a:schemeClr val="lt1"/>
              </a:solidFill>
              <a:latin typeface="Corbel"/>
              <a:ea typeface="Corbel"/>
              <a:cs typeface="Corbel"/>
              <a:sym typeface="Corbel"/>
            </a:endParaRPr>
          </a:p>
        </p:txBody>
      </p:sp>
      <p:sp>
        <p:nvSpPr>
          <p:cNvPr id="438" name="Google Shape;438;p39"/>
          <p:cNvSpPr txBox="1"/>
          <p:nvPr/>
        </p:nvSpPr>
        <p:spPr>
          <a:xfrm>
            <a:off x="3675017" y="-8708"/>
            <a:ext cx="48419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1800" i="1">
                <a:solidFill>
                  <a:srgbClr val="181818"/>
                </a:solidFill>
                <a:latin typeface="Corbel"/>
                <a:ea typeface="Corbel"/>
                <a:cs typeface="Corbel"/>
                <a:sym typeface="Corbel"/>
              </a:rPr>
              <a:t>DRAFT MATERIAL - FOR DISCUSSION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1484311" y="2840603"/>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orbel"/>
              <a:buNone/>
            </a:pPr>
            <a:r>
              <a:rPr lang="en-NZ" b="1"/>
              <a:t>Appendix</a:t>
            </a:r>
            <a:br>
              <a:rPr lang="en-NZ" b="1"/>
            </a:br>
            <a:r>
              <a:rPr lang="en-NZ"/>
              <a:t>Non-essential or edited out content. </a:t>
            </a:r>
            <a:br>
              <a:rPr lang="en-NZ"/>
            </a:br>
            <a:r>
              <a:rPr lang="en-NZ"/>
              <a:t>Kept here for reference.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3"/>
          <p:cNvSpPr/>
          <p:nvPr/>
        </p:nvSpPr>
        <p:spPr>
          <a:xfrm>
            <a:off x="1"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entury Gothic"/>
              <a:ea typeface="Century Gothic"/>
              <a:cs typeface="Century Gothic"/>
              <a:sym typeface="Century Gothic"/>
            </a:endParaRPr>
          </a:p>
        </p:txBody>
      </p:sp>
      <p:sp>
        <p:nvSpPr>
          <p:cNvPr id="181" name="Google Shape;181;p23"/>
          <p:cNvSpPr txBox="1">
            <a:spLocks noGrp="1"/>
          </p:cNvSpPr>
          <p:nvPr>
            <p:ph type="title"/>
          </p:nvPr>
        </p:nvSpPr>
        <p:spPr>
          <a:xfrm>
            <a:off x="683609" y="764372"/>
            <a:ext cx="3173688" cy="521601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Corbel"/>
              <a:buNone/>
            </a:pPr>
            <a:r>
              <a:rPr lang="en-NZ" b="1"/>
              <a:t>AGENDA</a:t>
            </a:r>
            <a:endParaRPr/>
          </a:p>
        </p:txBody>
      </p:sp>
      <p:cxnSp>
        <p:nvCxnSpPr>
          <p:cNvPr id="182" name="Google Shape;182;p23"/>
          <p:cNvCxnSpPr/>
          <p:nvPr/>
        </p:nvCxnSpPr>
        <p:spPr>
          <a:xfrm>
            <a:off x="4127197" y="1923563"/>
            <a:ext cx="0" cy="3017520"/>
          </a:xfrm>
          <a:prstGeom prst="straightConnector1">
            <a:avLst/>
          </a:prstGeom>
          <a:noFill/>
          <a:ln w="19050" cap="flat" cmpd="sng">
            <a:solidFill>
              <a:schemeClr val="dk2"/>
            </a:solidFill>
            <a:prstDash val="solid"/>
            <a:round/>
            <a:headEnd type="none" w="sm" len="sm"/>
            <a:tailEnd type="none" w="sm" len="sm"/>
          </a:ln>
        </p:spPr>
      </p:cxnSp>
      <p:sp>
        <p:nvSpPr>
          <p:cNvPr id="183" name="Google Shape;183;p23"/>
          <p:cNvSpPr txBox="1">
            <a:spLocks noGrp="1"/>
          </p:cNvSpPr>
          <p:nvPr>
            <p:ph type="body" idx="1"/>
          </p:nvPr>
        </p:nvSpPr>
        <p:spPr>
          <a:xfrm>
            <a:off x="4370138" y="764372"/>
            <a:ext cx="7086600" cy="5216013"/>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Clr>
                <a:srgbClr val="B96B10"/>
              </a:buClr>
              <a:buSzPts val="2900"/>
              <a:buChar char="•"/>
            </a:pPr>
            <a:r>
              <a:rPr lang="en-NZ" sz="2000" dirty="0" err="1"/>
              <a:t>StartUp</a:t>
            </a:r>
            <a:r>
              <a:rPr lang="en-NZ" sz="2000" dirty="0"/>
              <a:t> Advisors Council – who/what/when?	</a:t>
            </a:r>
            <a:r>
              <a:rPr lang="en-NZ" sz="2000" i="1" dirty="0"/>
              <a:t>5-10 mins</a:t>
            </a:r>
            <a:endParaRPr sz="2000" dirty="0"/>
          </a:p>
          <a:p>
            <a:pPr marL="285750" lvl="0" indent="-285750" algn="l" rtl="0">
              <a:spcBef>
                <a:spcPts val="1000"/>
              </a:spcBef>
              <a:spcAft>
                <a:spcPts val="0"/>
              </a:spcAft>
              <a:buClr>
                <a:srgbClr val="B96B10"/>
              </a:buClr>
              <a:buSzPts val="2900"/>
              <a:buChar char="•"/>
            </a:pPr>
            <a:r>
              <a:rPr lang="en-NZ" sz="2000" dirty="0"/>
              <a:t>Ecosystem strategy and vision			</a:t>
            </a:r>
            <a:r>
              <a:rPr lang="en-NZ" sz="2000" i="1" dirty="0"/>
              <a:t>10-15 mins</a:t>
            </a:r>
            <a:endParaRPr sz="2000" dirty="0"/>
          </a:p>
          <a:p>
            <a:pPr marL="285750" lvl="0" indent="-285750" algn="l" rtl="0">
              <a:spcBef>
                <a:spcPts val="1000"/>
              </a:spcBef>
              <a:spcAft>
                <a:spcPts val="0"/>
              </a:spcAft>
              <a:buClr>
                <a:srgbClr val="B96B10"/>
              </a:buClr>
              <a:buSzPts val="2900"/>
              <a:buChar char="•"/>
            </a:pPr>
            <a:r>
              <a:rPr lang="en-NZ" sz="2000" dirty="0"/>
              <a:t>Issues and Solutions				</a:t>
            </a:r>
            <a:r>
              <a:rPr lang="en-NZ" sz="2000" i="1" dirty="0"/>
              <a:t>35 mins</a:t>
            </a:r>
            <a:endParaRPr sz="2000" dirty="0"/>
          </a:p>
          <a:p>
            <a:pPr marL="285750" lvl="0" indent="-285750" algn="l" rtl="0">
              <a:spcBef>
                <a:spcPts val="1000"/>
              </a:spcBef>
              <a:spcAft>
                <a:spcPts val="0"/>
              </a:spcAft>
              <a:buClr>
                <a:srgbClr val="B96B10"/>
              </a:buClr>
              <a:buSzPts val="2900"/>
              <a:buChar char="•"/>
            </a:pPr>
            <a:r>
              <a:rPr lang="en-NZ" sz="2000" dirty="0"/>
              <a:t>Prioritisation and Refinement			</a:t>
            </a:r>
            <a:r>
              <a:rPr lang="en-NZ" sz="2000" i="1" dirty="0"/>
              <a:t>30 mins</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1"/>
          <p:cNvSpPr/>
          <p:nvPr/>
        </p:nvSpPr>
        <p:spPr>
          <a:xfrm>
            <a:off x="1828800" y="2543175"/>
            <a:ext cx="9674224" cy="3145155"/>
          </a:xfrm>
          <a:prstGeom prst="rect">
            <a:avLst/>
          </a:prstGeom>
          <a:solidFill>
            <a:srgbClr val="FBE9D3">
              <a:alpha val="29019"/>
            </a:srgbClr>
          </a:solidFill>
          <a:ln w="15875" cap="rnd" cmpd="sng">
            <a:solidFill>
              <a:srgbClr val="AB6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49" name="Google Shape;449;p41"/>
          <p:cNvSpPr txBox="1">
            <a:spLocks noGrp="1"/>
          </p:cNvSpPr>
          <p:nvPr>
            <p:ph type="title"/>
          </p:nvPr>
        </p:nvSpPr>
        <p:spPr>
          <a:xfrm>
            <a:off x="1484311" y="430175"/>
            <a:ext cx="10018713" cy="7342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NZ" b="1"/>
              <a:t>NB: Draft “sliders” on ecosystem tradeoffs</a:t>
            </a:r>
            <a:endParaRPr b="1"/>
          </a:p>
        </p:txBody>
      </p:sp>
      <p:sp>
        <p:nvSpPr>
          <p:cNvPr id="450" name="Google Shape;450;p41"/>
          <p:cNvSpPr txBox="1">
            <a:spLocks noGrp="1"/>
          </p:cNvSpPr>
          <p:nvPr>
            <p:ph type="body" idx="1"/>
          </p:nvPr>
        </p:nvSpPr>
        <p:spPr>
          <a:xfrm>
            <a:off x="1654407" y="1038226"/>
            <a:ext cx="10018713" cy="3384566"/>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Clr>
                <a:srgbClr val="B96B10"/>
              </a:buClr>
              <a:buSzPts val="2900"/>
              <a:buChar char="•"/>
            </a:pPr>
            <a:r>
              <a:rPr lang="en-NZ" sz="2000"/>
              <a:t>Views on focussing/balancing effort on </a:t>
            </a:r>
            <a:r>
              <a:rPr lang="en-NZ" sz="2000" u="sng"/>
              <a:t>ecosystem “choices” / tradeoffs</a:t>
            </a:r>
            <a:r>
              <a:rPr lang="en-NZ" sz="2000"/>
              <a:t>:</a:t>
            </a:r>
            <a:endParaRPr/>
          </a:p>
          <a:p>
            <a:pPr marL="285750" lvl="0" indent="-101600" algn="l" rtl="0">
              <a:spcBef>
                <a:spcPts val="1000"/>
              </a:spcBef>
              <a:spcAft>
                <a:spcPts val="0"/>
              </a:spcAft>
              <a:buClr>
                <a:srgbClr val="B96B10"/>
              </a:buClr>
              <a:buSzPts val="2900"/>
              <a:buNone/>
            </a:pPr>
            <a:endParaRPr sz="2000">
              <a:highlight>
                <a:srgbClr val="FFFF00"/>
              </a:highlight>
            </a:endParaRPr>
          </a:p>
          <a:p>
            <a:pPr marL="0" lvl="0" indent="0" algn="l" rtl="0">
              <a:spcBef>
                <a:spcPts val="1000"/>
              </a:spcBef>
              <a:spcAft>
                <a:spcPts val="0"/>
              </a:spcAft>
              <a:buSzPts val="2900"/>
              <a:buNone/>
            </a:pPr>
            <a:endParaRPr sz="2000">
              <a:highlight>
                <a:srgbClr val="FFFF00"/>
              </a:highlight>
            </a:endParaRPr>
          </a:p>
        </p:txBody>
      </p:sp>
      <p:graphicFrame>
        <p:nvGraphicFramePr>
          <p:cNvPr id="451" name="Google Shape;451;p41"/>
          <p:cNvGraphicFramePr/>
          <p:nvPr/>
        </p:nvGraphicFramePr>
        <p:xfrm>
          <a:off x="1999724" y="2660650"/>
          <a:ext cx="9328075" cy="3027740"/>
        </p:xfrm>
        <a:graphic>
          <a:graphicData uri="http://schemas.openxmlformats.org/drawingml/2006/table">
            <a:tbl>
              <a:tblPr firstRow="1" bandRow="1">
                <a:noFill/>
                <a:tableStyleId>{6471911E-305A-4F6B-BD92-15D30BE1F72C}</a:tableStyleId>
              </a:tblPr>
              <a:tblGrid>
                <a:gridCol w="3400950">
                  <a:extLst>
                    <a:ext uri="{9D8B030D-6E8A-4147-A177-3AD203B41FA5}">
                      <a16:colId xmlns:a16="http://schemas.microsoft.com/office/drawing/2014/main" val="20000"/>
                    </a:ext>
                  </a:extLst>
                </a:gridCol>
                <a:gridCol w="2505075">
                  <a:extLst>
                    <a:ext uri="{9D8B030D-6E8A-4147-A177-3AD203B41FA5}">
                      <a16:colId xmlns:a16="http://schemas.microsoft.com/office/drawing/2014/main" val="20001"/>
                    </a:ext>
                  </a:extLst>
                </a:gridCol>
                <a:gridCol w="34220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Clr>
                          <a:schemeClr val="dk1"/>
                        </a:buClr>
                        <a:buSzPts val="1400"/>
                        <a:buFont typeface="Corbel"/>
                        <a:buNone/>
                      </a:pPr>
                      <a:r>
                        <a:rPr lang="en-NZ" sz="1400" b="1" u="none" strike="noStrike" cap="none">
                          <a:solidFill>
                            <a:schemeClr val="dk1"/>
                          </a:solidFill>
                          <a:latin typeface="Corbel"/>
                          <a:ea typeface="Corbel"/>
                          <a:cs typeface="Corbel"/>
                          <a:sym typeface="Corbel"/>
                        </a:rPr>
                        <a:t>Seek benefits of agglomeration and </a:t>
                      </a:r>
                      <a:endParaRPr/>
                    </a:p>
                    <a:p>
                      <a:pPr marL="0" marR="0" lvl="0" indent="0" algn="ctr" rtl="0">
                        <a:spcBef>
                          <a:spcPts val="0"/>
                        </a:spcBef>
                        <a:spcAft>
                          <a:spcPts val="0"/>
                        </a:spcAft>
                        <a:buClr>
                          <a:schemeClr val="dk1"/>
                        </a:buClr>
                        <a:buSzPts val="1400"/>
                        <a:buFont typeface="Corbel"/>
                        <a:buNone/>
                      </a:pPr>
                      <a:r>
                        <a:rPr lang="en-NZ" sz="1400" b="1" u="none" strike="noStrike" cap="none">
                          <a:solidFill>
                            <a:schemeClr val="dk1"/>
                          </a:solidFill>
                          <a:latin typeface="Corbel"/>
                          <a:ea typeface="Corbel"/>
                          <a:cs typeface="Corbel"/>
                          <a:sym typeface="Corbel"/>
                        </a:rPr>
                        <a:t>co-locating around “hubs” and/or </a:t>
                      </a:r>
                      <a:endParaRPr/>
                    </a:p>
                    <a:p>
                      <a:pPr marL="0" marR="0" lvl="0" indent="0" algn="ctr" rtl="0">
                        <a:spcBef>
                          <a:spcPts val="0"/>
                        </a:spcBef>
                        <a:spcAft>
                          <a:spcPts val="0"/>
                        </a:spcAft>
                        <a:buClr>
                          <a:schemeClr val="dk1"/>
                        </a:buClr>
                        <a:buSzPts val="1400"/>
                        <a:buFont typeface="Corbel"/>
                        <a:buNone/>
                      </a:pPr>
                      <a:r>
                        <a:rPr lang="en-NZ" sz="1400" b="1" u="none" strike="noStrike" cap="none">
                          <a:solidFill>
                            <a:schemeClr val="dk1"/>
                          </a:solidFill>
                          <a:latin typeface="Corbel"/>
                          <a:ea typeface="Corbel"/>
                          <a:cs typeface="Corbel"/>
                          <a:sym typeface="Corbel"/>
                        </a:rPr>
                        <a:t>imitating city-based ecosystems</a:t>
                      </a: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BE7D1"/>
                    </a:solidFill>
                  </a:tcPr>
                </a:tc>
                <a:tc>
                  <a:txBody>
                    <a:bodyPr/>
                    <a:lstStyle/>
                    <a:p>
                      <a:pPr marL="0" marR="0" lvl="0" indent="0" algn="ctr" rtl="0">
                        <a:spcBef>
                          <a:spcPts val="0"/>
                        </a:spcBef>
                        <a:spcAft>
                          <a:spcPts val="0"/>
                        </a:spcAft>
                        <a:buClr>
                          <a:schemeClr val="dk1"/>
                        </a:buClr>
                        <a:buSzPts val="1400"/>
                        <a:buFont typeface="Corbel"/>
                        <a:buNone/>
                      </a:pP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r>
                        <a:rPr lang="en-NZ" sz="1400" b="1" u="none" strike="noStrike" cap="none">
                          <a:solidFill>
                            <a:schemeClr val="dk1"/>
                          </a:solidFill>
                          <a:latin typeface="Corbel"/>
                          <a:ea typeface="Corbel"/>
                          <a:cs typeface="Corbel"/>
                          <a:sym typeface="Corbel"/>
                        </a:rPr>
                        <a:t>Regionalising activity and/or the idea that NZ’s ecosystem could/should be more </a:t>
                      </a:r>
                      <a:endParaRPr/>
                    </a:p>
                    <a:p>
                      <a:pPr marL="0" marR="0" lvl="0" indent="0" algn="ctr" rtl="0">
                        <a:spcBef>
                          <a:spcPts val="0"/>
                        </a:spcBef>
                        <a:spcAft>
                          <a:spcPts val="0"/>
                        </a:spcAft>
                        <a:buNone/>
                      </a:pPr>
                      <a:r>
                        <a:rPr lang="en-NZ" sz="1400" b="1" u="none" strike="noStrike" cap="none">
                          <a:solidFill>
                            <a:schemeClr val="dk1"/>
                          </a:solidFill>
                          <a:latin typeface="Corbel"/>
                          <a:ea typeface="Corbel"/>
                          <a:cs typeface="Corbel"/>
                          <a:sym typeface="Corbel"/>
                        </a:rPr>
                        <a:t>decentralised by design</a:t>
                      </a: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BE7D1"/>
                    </a:solidFill>
                  </a:tcPr>
                </a:tc>
                <a:extLst>
                  <a:ext uri="{0D108BD9-81ED-4DB2-BD59-A6C34878D82A}">
                    <a16:rowId xmlns:a16="http://schemas.microsoft.com/office/drawing/2014/main" val="10000"/>
                  </a:ext>
                </a:extLst>
              </a:tr>
              <a:tr h="370850">
                <a:tc gridSpan="3">
                  <a:txBody>
                    <a:bodyPr/>
                    <a:lstStyle/>
                    <a:p>
                      <a:pPr marL="0" marR="0" lvl="0" indent="0" algn="ctr" rtl="0">
                        <a:spcBef>
                          <a:spcPts val="0"/>
                        </a:spcBef>
                        <a:spcAft>
                          <a:spcPts val="0"/>
                        </a:spcAft>
                        <a:buClr>
                          <a:schemeClr val="dk1"/>
                        </a:buClr>
                        <a:buSzPts val="1400"/>
                        <a:buFont typeface="Corbel"/>
                        <a:buNone/>
                      </a:pPr>
                      <a:r>
                        <a:rPr lang="en-NZ" sz="1400" b="0" i="1" u="none" strike="noStrike" cap="none">
                          <a:solidFill>
                            <a:schemeClr val="dk1"/>
                          </a:solidFill>
                          <a:latin typeface="Corbel"/>
                          <a:ea typeface="Corbel"/>
                          <a:cs typeface="Corbel"/>
                          <a:sym typeface="Corbel"/>
                        </a:rPr>
                        <a:t>If “hubs” are desirable, then who bears responsibility for creating them? What role could/should govt play?</a:t>
                      </a:r>
                      <a:endParaRPr/>
                    </a:p>
                    <a:p>
                      <a:pPr marL="0" marR="0" lvl="0" indent="0" algn="ctr" rtl="0">
                        <a:spcBef>
                          <a:spcPts val="0"/>
                        </a:spcBef>
                        <a:spcAft>
                          <a:spcPts val="0"/>
                        </a:spcAft>
                        <a:buClr>
                          <a:schemeClr val="dk1"/>
                        </a:buClr>
                        <a:buSzPts val="1400"/>
                        <a:buFont typeface="Corbel"/>
                        <a:buNone/>
                      </a:pPr>
                      <a:endParaRPr sz="1400" b="0" i="1" u="none" strike="noStrike" cap="none">
                        <a:solidFill>
                          <a:schemeClr val="dk1"/>
                        </a:solidFill>
                        <a:latin typeface="Corbel"/>
                        <a:ea typeface="Corbel"/>
                        <a:cs typeface="Corbel"/>
                        <a:sym typeface="Corbe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Clr>
                          <a:schemeClr val="dk1"/>
                        </a:buClr>
                        <a:buSzPts val="1400"/>
                        <a:buFont typeface="Corbel"/>
                        <a:buNone/>
                      </a:pPr>
                      <a:r>
                        <a:rPr lang="en-NZ" sz="1400" b="1" u="none" strike="noStrike" cap="none">
                          <a:solidFill>
                            <a:schemeClr val="dk1"/>
                          </a:solidFill>
                          <a:latin typeface="Corbel"/>
                          <a:ea typeface="Corbel"/>
                          <a:cs typeface="Corbel"/>
                          <a:sym typeface="Corbel"/>
                        </a:rPr>
                        <a:t>Promoting and attracting greater diversity within the sector </a:t>
                      </a:r>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BE7D1"/>
                    </a:solidFill>
                  </a:tcPr>
                </a:tc>
                <a:tc>
                  <a:txBody>
                    <a:bodyPr/>
                    <a:lstStyle/>
                    <a:p>
                      <a:pPr marL="0" marR="0" lvl="0" indent="0" algn="ctr" rtl="0">
                        <a:spcBef>
                          <a:spcPts val="0"/>
                        </a:spcBef>
                        <a:spcAft>
                          <a:spcPts val="0"/>
                        </a:spcAft>
                        <a:buClr>
                          <a:schemeClr val="dk1"/>
                        </a:buClr>
                        <a:buSzPts val="1400"/>
                        <a:buFont typeface="Corbel"/>
                        <a:buNone/>
                      </a:pP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alpha val="0"/>
                        </a:schemeClr>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r>
                        <a:rPr lang="en-NZ" sz="1400" b="1" u="none" strike="noStrike" cap="none">
                          <a:solidFill>
                            <a:schemeClr val="dk1"/>
                          </a:solidFill>
                          <a:latin typeface="Corbel"/>
                          <a:ea typeface="Corbel"/>
                          <a:cs typeface="Corbel"/>
                          <a:sym typeface="Corbel"/>
                        </a:rPr>
                        <a:t>Ecosystem maturity </a:t>
                      </a:r>
                      <a:endParaRPr/>
                    </a:p>
                    <a:p>
                      <a:pPr marL="0" marR="0" lvl="0" indent="0" algn="ctr" rtl="0">
                        <a:spcBef>
                          <a:spcPts val="0"/>
                        </a:spcBef>
                        <a:spcAft>
                          <a:spcPts val="0"/>
                        </a:spcAft>
                        <a:buNone/>
                      </a:pPr>
                      <a:r>
                        <a:rPr lang="en-NZ" sz="1400" b="1" u="none" strike="noStrike" cap="none">
                          <a:solidFill>
                            <a:schemeClr val="dk1"/>
                          </a:solidFill>
                          <a:latin typeface="Corbel"/>
                          <a:ea typeface="Corbel"/>
                          <a:cs typeface="Corbel"/>
                          <a:sym typeface="Corbel"/>
                        </a:rPr>
                        <a:t>and sophistication </a:t>
                      </a: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BE7D1"/>
                    </a:solidFill>
                  </a:tcPr>
                </a:tc>
                <a:extLst>
                  <a:ext uri="{0D108BD9-81ED-4DB2-BD59-A6C34878D82A}">
                    <a16:rowId xmlns:a16="http://schemas.microsoft.com/office/drawing/2014/main" val="10002"/>
                  </a:ext>
                </a:extLst>
              </a:tr>
              <a:tr h="370850">
                <a:tc gridSpan="3">
                  <a:txBody>
                    <a:bodyPr/>
                    <a:lstStyle/>
                    <a:p>
                      <a:pPr marL="0" marR="0" lvl="0" indent="0" algn="ctr" rtl="0">
                        <a:lnSpc>
                          <a:spcPct val="100000"/>
                        </a:lnSpc>
                        <a:spcBef>
                          <a:spcPts val="0"/>
                        </a:spcBef>
                        <a:spcAft>
                          <a:spcPts val="0"/>
                        </a:spcAft>
                        <a:buClr>
                          <a:schemeClr val="dk1"/>
                        </a:buClr>
                        <a:buSzPts val="1400"/>
                        <a:buFont typeface="Corbel"/>
                        <a:buNone/>
                      </a:pPr>
                      <a:r>
                        <a:rPr lang="en-NZ" sz="1400" b="0" u="none" strike="noStrike" cap="none">
                          <a:solidFill>
                            <a:schemeClr val="dk1"/>
                          </a:solidFill>
                          <a:latin typeface="Corbel"/>
                          <a:ea typeface="Corbel"/>
                          <a:cs typeface="Corbel"/>
                          <a:sym typeface="Corbel"/>
                        </a:rPr>
                        <a:t>(</a:t>
                      </a:r>
                      <a:r>
                        <a:rPr lang="en-NZ" sz="1400" b="0" i="1" u="none" strike="noStrike" cap="none">
                          <a:solidFill>
                            <a:schemeClr val="dk1"/>
                          </a:solidFill>
                          <a:latin typeface="Corbel"/>
                          <a:ea typeface="Corbel"/>
                          <a:cs typeface="Corbel"/>
                          <a:sym typeface="Corbel"/>
                        </a:rPr>
                        <a:t>NB: open question as to whether this is a tension or if there is a win-win outcome available)</a:t>
                      </a:r>
                      <a:endParaRPr/>
                    </a:p>
                    <a:p>
                      <a:pPr marL="0" marR="0" lvl="0" indent="0" algn="ctr" rtl="0">
                        <a:lnSpc>
                          <a:spcPct val="100000"/>
                        </a:lnSpc>
                        <a:spcBef>
                          <a:spcPts val="0"/>
                        </a:spcBef>
                        <a:spcAft>
                          <a:spcPts val="0"/>
                        </a:spcAft>
                        <a:buClr>
                          <a:schemeClr val="dk1"/>
                        </a:buClr>
                        <a:buSzPts val="1400"/>
                        <a:buFont typeface="Corbel"/>
                        <a:buNone/>
                      </a:pPr>
                      <a:endParaRPr sz="1400" b="0" u="none" strike="noStrike" cap="none">
                        <a:solidFill>
                          <a:schemeClr val="dk1"/>
                        </a:solidFill>
                        <a:latin typeface="Corbel"/>
                        <a:ea typeface="Corbel"/>
                        <a:cs typeface="Corbel"/>
                        <a:sym typeface="Corbe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NZ" sz="1400" b="1" u="none" strike="noStrike" cap="none">
                          <a:solidFill>
                            <a:schemeClr val="dk1"/>
                          </a:solidFill>
                          <a:latin typeface="Corbel"/>
                          <a:ea typeface="Corbel"/>
                          <a:cs typeface="Corbel"/>
                          <a:sym typeface="Corbel"/>
                        </a:rPr>
                        <a:t>Doubling down on strength </a:t>
                      </a: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BE7D1"/>
                    </a:solidFill>
                  </a:tcPr>
                </a:tc>
                <a:tc>
                  <a:txBody>
                    <a:bodyPr/>
                    <a:lstStyle/>
                    <a:p>
                      <a:pPr marL="0" marR="0" lvl="0" indent="0" algn="ctr" rtl="0">
                        <a:spcBef>
                          <a:spcPts val="0"/>
                        </a:spcBef>
                        <a:spcAft>
                          <a:spcPts val="0"/>
                        </a:spcAft>
                        <a:buNone/>
                      </a:pP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alpha val="0"/>
                        </a:schemeClr>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r>
                        <a:rPr lang="en-NZ" sz="1400" b="1" u="none" strike="noStrike" cap="none">
                          <a:solidFill>
                            <a:schemeClr val="dk1"/>
                          </a:solidFill>
                          <a:latin typeface="Corbel"/>
                          <a:ea typeface="Corbel"/>
                          <a:cs typeface="Corbel"/>
                          <a:sym typeface="Corbel"/>
                        </a:rPr>
                        <a:t>Ameliorating weakness</a:t>
                      </a:r>
                      <a:endParaRPr sz="1400" b="1" u="none" strike="noStrike" cap="none">
                        <a:solidFill>
                          <a:schemeClr val="dk1"/>
                        </a:solidFill>
                        <a:latin typeface="Corbel"/>
                        <a:ea typeface="Corbel"/>
                        <a:cs typeface="Corbel"/>
                        <a:sym typeface="Corbe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BE7D1"/>
                    </a:solidFill>
                  </a:tcPr>
                </a:tc>
                <a:extLst>
                  <a:ext uri="{0D108BD9-81ED-4DB2-BD59-A6C34878D82A}">
                    <a16:rowId xmlns:a16="http://schemas.microsoft.com/office/drawing/2014/main" val="10004"/>
                  </a:ext>
                </a:extLst>
              </a:tr>
              <a:tr h="370850">
                <a:tc gridSpan="3">
                  <a:txBody>
                    <a:bodyPr/>
                    <a:lstStyle/>
                    <a:p>
                      <a:pPr marL="0" marR="0" lvl="0" indent="0" algn="l" rtl="0">
                        <a:lnSpc>
                          <a:spcPct val="100000"/>
                        </a:lnSpc>
                        <a:spcBef>
                          <a:spcPts val="0"/>
                        </a:spcBef>
                        <a:spcAft>
                          <a:spcPts val="0"/>
                        </a:spcAft>
                        <a:buClr>
                          <a:schemeClr val="dk1"/>
                        </a:buClr>
                        <a:buSzPts val="1400"/>
                        <a:buFont typeface="Corbel"/>
                        <a:buNone/>
                      </a:pPr>
                      <a:r>
                        <a:rPr lang="en-NZ" sz="1400" b="0" i="1" u="none" strike="noStrike" cap="none">
                          <a:solidFill>
                            <a:schemeClr val="dk1"/>
                          </a:solidFill>
                          <a:latin typeface="Corbel"/>
                          <a:ea typeface="Corbel"/>
                          <a:cs typeface="Corbel"/>
                          <a:sym typeface="Corbel"/>
                        </a:rPr>
                        <a:t>Where is the ecosystem relatively “skinny” vs “fat”? (For which firms, in which communities or sectors, at which stage, etc)</a:t>
                      </a:r>
                      <a:endParaRPr sz="1400" b="0" i="1" u="none" strike="noStrike" cap="none">
                        <a:solidFill>
                          <a:schemeClr val="dk1"/>
                        </a:solidFill>
                        <a:highlight>
                          <a:srgbClr val="FFFF00"/>
                        </a:highlight>
                        <a:latin typeface="Corbel"/>
                        <a:ea typeface="Corbel"/>
                        <a:cs typeface="Corbel"/>
                        <a:sym typeface="Corbe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cxnSp>
        <p:nvCxnSpPr>
          <p:cNvPr id="452" name="Google Shape;452;p41"/>
          <p:cNvCxnSpPr/>
          <p:nvPr/>
        </p:nvCxnSpPr>
        <p:spPr>
          <a:xfrm>
            <a:off x="5467350" y="3000375"/>
            <a:ext cx="2371725" cy="0"/>
          </a:xfrm>
          <a:prstGeom prst="straightConnector1">
            <a:avLst/>
          </a:prstGeom>
          <a:noFill/>
          <a:ln w="38100" cap="flat" cmpd="sng">
            <a:solidFill>
              <a:schemeClr val="accent1"/>
            </a:solidFill>
            <a:prstDash val="solid"/>
            <a:round/>
            <a:headEnd type="triangle" w="med" len="med"/>
            <a:tailEnd type="triangle" w="med" len="med"/>
          </a:ln>
        </p:spPr>
      </p:cxnSp>
      <p:cxnSp>
        <p:nvCxnSpPr>
          <p:cNvPr id="453" name="Google Shape;453;p41"/>
          <p:cNvCxnSpPr/>
          <p:nvPr/>
        </p:nvCxnSpPr>
        <p:spPr>
          <a:xfrm>
            <a:off x="5467350" y="4174490"/>
            <a:ext cx="2371725" cy="0"/>
          </a:xfrm>
          <a:prstGeom prst="straightConnector1">
            <a:avLst/>
          </a:prstGeom>
          <a:noFill/>
          <a:ln w="38100" cap="flat" cmpd="sng">
            <a:solidFill>
              <a:schemeClr val="accent1"/>
            </a:solidFill>
            <a:prstDash val="solid"/>
            <a:round/>
            <a:headEnd type="triangle" w="med" len="med"/>
            <a:tailEnd type="triangle" w="med" len="med"/>
          </a:ln>
        </p:spPr>
      </p:cxnSp>
      <p:cxnSp>
        <p:nvCxnSpPr>
          <p:cNvPr id="454" name="Google Shape;454;p41"/>
          <p:cNvCxnSpPr/>
          <p:nvPr/>
        </p:nvCxnSpPr>
        <p:spPr>
          <a:xfrm>
            <a:off x="5467350" y="5124450"/>
            <a:ext cx="2371725" cy="0"/>
          </a:xfrm>
          <a:prstGeom prst="straightConnector1">
            <a:avLst/>
          </a:prstGeom>
          <a:noFill/>
          <a:ln w="38100" cap="flat" cmpd="sng">
            <a:solidFill>
              <a:schemeClr val="accent1"/>
            </a:solidFill>
            <a:prstDash val="solid"/>
            <a:round/>
            <a:headEnd type="triangle" w="med" len="med"/>
            <a:tailEnd type="triangle" w="med" len="med"/>
          </a:ln>
        </p:spPr>
      </p:cxnSp>
      <p:cxnSp>
        <p:nvCxnSpPr>
          <p:cNvPr id="455" name="Google Shape;455;p41"/>
          <p:cNvCxnSpPr/>
          <p:nvPr/>
        </p:nvCxnSpPr>
        <p:spPr>
          <a:xfrm>
            <a:off x="6667500" y="2833687"/>
            <a:ext cx="0" cy="352425"/>
          </a:xfrm>
          <a:prstGeom prst="straightConnector1">
            <a:avLst/>
          </a:prstGeom>
          <a:noFill/>
          <a:ln w="38100" cap="flat" cmpd="sng">
            <a:solidFill>
              <a:schemeClr val="accent1"/>
            </a:solidFill>
            <a:prstDash val="solid"/>
            <a:round/>
            <a:headEnd type="none" w="sm" len="sm"/>
            <a:tailEnd type="none" w="sm" len="sm"/>
          </a:ln>
        </p:spPr>
      </p:cxnSp>
      <p:cxnSp>
        <p:nvCxnSpPr>
          <p:cNvPr id="456" name="Google Shape;456;p41"/>
          <p:cNvCxnSpPr/>
          <p:nvPr/>
        </p:nvCxnSpPr>
        <p:spPr>
          <a:xfrm>
            <a:off x="6667500" y="4007802"/>
            <a:ext cx="0" cy="352425"/>
          </a:xfrm>
          <a:prstGeom prst="straightConnector1">
            <a:avLst/>
          </a:prstGeom>
          <a:noFill/>
          <a:ln w="38100" cap="flat" cmpd="sng">
            <a:solidFill>
              <a:schemeClr val="accent1"/>
            </a:solidFill>
            <a:prstDash val="solid"/>
            <a:round/>
            <a:headEnd type="none" w="sm" len="sm"/>
            <a:tailEnd type="none" w="sm" len="sm"/>
          </a:ln>
        </p:spPr>
      </p:cxnSp>
      <p:cxnSp>
        <p:nvCxnSpPr>
          <p:cNvPr id="457" name="Google Shape;457;p41"/>
          <p:cNvCxnSpPr/>
          <p:nvPr/>
        </p:nvCxnSpPr>
        <p:spPr>
          <a:xfrm>
            <a:off x="6667500" y="4938712"/>
            <a:ext cx="0" cy="352425"/>
          </a:xfrm>
          <a:prstGeom prst="straightConnector1">
            <a:avLst/>
          </a:prstGeom>
          <a:noFill/>
          <a:ln w="38100" cap="flat" cmpd="sng">
            <a:solidFill>
              <a:schemeClr val="accent1"/>
            </a:solidFill>
            <a:prstDash val="solid"/>
            <a:round/>
            <a:headEnd type="none" w="sm" len="sm"/>
            <a:tailEnd type="none" w="sm" len="sm"/>
          </a:ln>
        </p:spPr>
      </p:cxnSp>
      <p:sp>
        <p:nvSpPr>
          <p:cNvPr id="459" name="Google Shape;459;p41"/>
          <p:cNvSpPr txBox="1"/>
          <p:nvPr/>
        </p:nvSpPr>
        <p:spPr>
          <a:xfrm>
            <a:off x="6096000" y="2500186"/>
            <a:ext cx="114299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1000" i="1">
                <a:solidFill>
                  <a:schemeClr val="dk1"/>
                </a:solidFill>
                <a:latin typeface="Corbel"/>
                <a:ea typeface="Corbel"/>
                <a:cs typeface="Corbel"/>
                <a:sym typeface="Corbel"/>
              </a:rPr>
              <a:t>Neither </a:t>
            </a:r>
            <a:endParaRPr/>
          </a:p>
          <a:p>
            <a:pPr marL="0" marR="0" lvl="0" indent="0" algn="ctr" rtl="0">
              <a:spcBef>
                <a:spcPts val="0"/>
              </a:spcBef>
              <a:spcAft>
                <a:spcPts val="0"/>
              </a:spcAft>
              <a:buNone/>
            </a:pPr>
            <a:r>
              <a:rPr lang="en-NZ" sz="1000" i="1">
                <a:solidFill>
                  <a:schemeClr val="dk1"/>
                </a:solidFill>
                <a:latin typeface="Corbel"/>
                <a:ea typeface="Corbel"/>
                <a:cs typeface="Corbel"/>
                <a:sym typeface="Corbel"/>
              </a:rPr>
              <a:t>/ Both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2"/>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83333"/>
              <a:buFont typeface="Corbel"/>
              <a:buNone/>
            </a:pPr>
            <a:r>
              <a:rPr lang="en-NZ" b="1"/>
              <a:t>We want to put this on steroids</a:t>
            </a:r>
            <a:endParaRPr b="1"/>
          </a:p>
        </p:txBody>
      </p:sp>
      <p:pic>
        <p:nvPicPr>
          <p:cNvPr id="466" name="Google Shape;466;p42"/>
          <p:cNvPicPr preferRelativeResize="0"/>
          <p:nvPr/>
        </p:nvPicPr>
        <p:blipFill rotWithShape="1">
          <a:blip r:embed="rId3">
            <a:alphaModFix/>
          </a:blip>
          <a:srcRect t="11887"/>
          <a:stretch/>
        </p:blipFill>
        <p:spPr>
          <a:xfrm>
            <a:off x="2089788" y="1615133"/>
            <a:ext cx="9539345" cy="44805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3"/>
          <p:cNvSpPr txBox="1">
            <a:spLocks noGrp="1"/>
          </p:cNvSpPr>
          <p:nvPr>
            <p:ph type="title"/>
          </p:nvPr>
        </p:nvSpPr>
        <p:spPr>
          <a:xfrm>
            <a:off x="1484311" y="430175"/>
            <a:ext cx="10018713" cy="7342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NZ" b="1"/>
              <a:t>What do you think?</a:t>
            </a:r>
            <a:endParaRPr/>
          </a:p>
        </p:txBody>
      </p:sp>
      <p:sp>
        <p:nvSpPr>
          <p:cNvPr id="473" name="Google Shape;473;p43"/>
          <p:cNvSpPr txBox="1">
            <a:spLocks noGrp="1"/>
          </p:cNvSpPr>
          <p:nvPr>
            <p:ph type="body" idx="1"/>
          </p:nvPr>
        </p:nvSpPr>
        <p:spPr>
          <a:xfrm>
            <a:off x="1654407" y="2078784"/>
            <a:ext cx="10018713" cy="5263441"/>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Clr>
                <a:srgbClr val="B96B10"/>
              </a:buClr>
              <a:buSzPts val="2900"/>
              <a:buChar char="•"/>
            </a:pPr>
            <a:r>
              <a:rPr lang="en-NZ" sz="2000"/>
              <a:t>Do you have views on the </a:t>
            </a:r>
            <a:r>
              <a:rPr lang="en-NZ" sz="2000" u="sng"/>
              <a:t>intent </a:t>
            </a:r>
            <a:r>
              <a:rPr lang="en-NZ" sz="2000"/>
              <a:t>in the vision, purpose and promise statements?</a:t>
            </a:r>
            <a:endParaRPr/>
          </a:p>
          <a:p>
            <a:pPr marL="285750" lvl="0" indent="-101600" algn="l" rtl="0">
              <a:spcBef>
                <a:spcPts val="1000"/>
              </a:spcBef>
              <a:spcAft>
                <a:spcPts val="0"/>
              </a:spcAft>
              <a:buClr>
                <a:srgbClr val="B96B10"/>
              </a:buClr>
              <a:buSzPts val="2900"/>
              <a:buNone/>
            </a:pPr>
            <a:endParaRPr sz="2000"/>
          </a:p>
          <a:p>
            <a:pPr marL="285750" lvl="0" indent="-285750" algn="l" rtl="0">
              <a:spcBef>
                <a:spcPts val="1000"/>
              </a:spcBef>
              <a:spcAft>
                <a:spcPts val="0"/>
              </a:spcAft>
              <a:buClr>
                <a:srgbClr val="B96B10"/>
              </a:buClr>
              <a:buSzPts val="2900"/>
              <a:buChar char="•"/>
            </a:pPr>
            <a:r>
              <a:rPr lang="en-NZ" sz="2000"/>
              <a:t>Do you have views on the specific </a:t>
            </a:r>
            <a:r>
              <a:rPr lang="en-NZ" sz="2000" u="sng"/>
              <a:t>language</a:t>
            </a:r>
            <a:r>
              <a:rPr lang="en-NZ" sz="2000"/>
              <a:t> used in the vision, purpose and promise statements?</a:t>
            </a:r>
            <a:endParaRPr/>
          </a:p>
          <a:p>
            <a:pPr marL="285750" lvl="0" indent="-101600" algn="l" rtl="0">
              <a:spcBef>
                <a:spcPts val="1000"/>
              </a:spcBef>
              <a:spcAft>
                <a:spcPts val="0"/>
              </a:spcAft>
              <a:buClr>
                <a:srgbClr val="B96B10"/>
              </a:buClr>
              <a:buSzPts val="2900"/>
              <a:buNone/>
            </a:pPr>
            <a:endParaRPr sz="2000"/>
          </a:p>
          <a:p>
            <a:pPr marL="285750" lvl="0" indent="-285750" algn="l" rtl="0">
              <a:spcBef>
                <a:spcPts val="1000"/>
              </a:spcBef>
              <a:spcAft>
                <a:spcPts val="0"/>
              </a:spcAft>
              <a:buClr>
                <a:srgbClr val="B96B10"/>
              </a:buClr>
              <a:buSzPts val="2900"/>
              <a:buChar char="•"/>
            </a:pPr>
            <a:r>
              <a:rPr lang="en-NZ" sz="2000"/>
              <a:t>Are the “outputs” </a:t>
            </a:r>
            <a:r>
              <a:rPr lang="en-NZ" sz="2000" u="sng"/>
              <a:t>the right goals</a:t>
            </a:r>
            <a:r>
              <a:rPr lang="en-NZ" sz="2000"/>
              <a:t>?</a:t>
            </a:r>
            <a:endParaRPr/>
          </a:p>
          <a:p>
            <a:pPr marL="285750" lvl="0" indent="-101600" algn="l" rtl="0">
              <a:spcBef>
                <a:spcPts val="1000"/>
              </a:spcBef>
              <a:spcAft>
                <a:spcPts val="0"/>
              </a:spcAft>
              <a:buClr>
                <a:srgbClr val="B96B10"/>
              </a:buClr>
              <a:buSzPts val="2900"/>
              <a:buNone/>
            </a:pPr>
            <a:endParaRPr sz="2000" i="1"/>
          </a:p>
          <a:p>
            <a:pPr marL="285750" lvl="0" indent="-101600" algn="l" rtl="0">
              <a:spcBef>
                <a:spcPts val="1000"/>
              </a:spcBef>
              <a:spcAft>
                <a:spcPts val="0"/>
              </a:spcAft>
              <a:buClr>
                <a:srgbClr val="B96B10"/>
              </a:buClr>
              <a:buSzPts val="2900"/>
              <a:buNone/>
            </a:pPr>
            <a:endParaRPr sz="2000" i="1"/>
          </a:p>
          <a:p>
            <a:pPr marL="285750" lvl="0" indent="-285750" algn="l" rtl="0">
              <a:spcBef>
                <a:spcPts val="1000"/>
              </a:spcBef>
              <a:spcAft>
                <a:spcPts val="0"/>
              </a:spcAft>
              <a:buClr>
                <a:srgbClr val="B96B10"/>
              </a:buClr>
              <a:buSzPts val="2900"/>
              <a:buChar char="•"/>
            </a:pPr>
            <a:r>
              <a:rPr lang="en-NZ" sz="2000" i="1"/>
              <a:t>Not intending to have a large group discussion on these questions… but the StartUp Council is keen to receive feedback and refine the pitch. </a:t>
            </a:r>
            <a:endParaRPr/>
          </a:p>
          <a:p>
            <a:pPr marL="285750" lvl="0" indent="-285750" algn="l" rtl="0">
              <a:spcBef>
                <a:spcPts val="1000"/>
              </a:spcBef>
              <a:spcAft>
                <a:spcPts val="0"/>
              </a:spcAft>
              <a:buClr>
                <a:srgbClr val="B96B10"/>
              </a:buClr>
              <a:buSzPts val="2900"/>
              <a:buChar char="•"/>
            </a:pPr>
            <a:r>
              <a:rPr lang="en-NZ" sz="2000" i="1"/>
              <a:t>Please provide any feedback onto the print-outs in the room, to one of the Council members directly, or by emailing through to </a:t>
            </a:r>
            <a:r>
              <a:rPr lang="en-NZ" sz="2000" i="1" u="sng">
                <a:solidFill>
                  <a:schemeClr val="hlink"/>
                </a:solidFill>
                <a:hlinkClick r:id="rId3"/>
              </a:rPr>
              <a:t>startupcouncil@mbie.govt.nz</a:t>
            </a:r>
            <a:r>
              <a:rPr lang="en-NZ" sz="2000" i="1"/>
              <a:t> </a:t>
            </a:r>
            <a:endParaRPr/>
          </a:p>
          <a:p>
            <a:pPr marL="285750" lvl="0" indent="-101600" algn="l" rtl="0">
              <a:spcBef>
                <a:spcPts val="1000"/>
              </a:spcBef>
              <a:spcAft>
                <a:spcPts val="0"/>
              </a:spcAft>
              <a:buClr>
                <a:srgbClr val="B96B10"/>
              </a:buClr>
              <a:buSzPts val="2900"/>
              <a:buNone/>
            </a:pPr>
            <a:endParaRPr sz="2000"/>
          </a:p>
          <a:p>
            <a:pPr marL="285750" lvl="0" indent="-101600" algn="l" rtl="0">
              <a:spcBef>
                <a:spcPts val="1000"/>
              </a:spcBef>
              <a:spcAft>
                <a:spcPts val="0"/>
              </a:spcAft>
              <a:buClr>
                <a:srgbClr val="B96B10"/>
              </a:buClr>
              <a:buSzPts val="2900"/>
              <a:buNone/>
            </a:pPr>
            <a:endParaRPr sz="2000">
              <a:highlight>
                <a:srgbClr val="FFFF00"/>
              </a:highlight>
            </a:endParaRPr>
          </a:p>
          <a:p>
            <a:pPr marL="0" lvl="0" indent="0" algn="l" rtl="0">
              <a:spcBef>
                <a:spcPts val="1000"/>
              </a:spcBef>
              <a:spcAft>
                <a:spcPts val="0"/>
              </a:spcAft>
              <a:buSzPts val="2900"/>
              <a:buNone/>
            </a:pPr>
            <a:endParaRPr sz="2000">
              <a:highlight>
                <a:srgbClr val="FFFF00"/>
              </a:highlight>
            </a:endParaRPr>
          </a:p>
        </p:txBody>
      </p:sp>
      <p:sp>
        <p:nvSpPr>
          <p:cNvPr id="474" name="Google Shape;474;p43"/>
          <p:cNvSpPr txBox="1"/>
          <p:nvPr/>
        </p:nvSpPr>
        <p:spPr>
          <a:xfrm>
            <a:off x="2472203" y="5764550"/>
            <a:ext cx="8362018" cy="1250875"/>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B96B10"/>
              </a:buClr>
              <a:buSzPts val="2320"/>
              <a:buFont typeface="Arial"/>
              <a:buNone/>
            </a:pPr>
            <a:endParaRPr sz="1600" cap="none">
              <a:solidFill>
                <a:schemeClr val="dk1"/>
              </a:solidFill>
              <a:latin typeface="Corbel"/>
              <a:ea typeface="Corbel"/>
              <a:cs typeface="Corbel"/>
              <a:sym typeface="Corbel"/>
            </a:endParaRPr>
          </a:p>
        </p:txBody>
      </p:sp>
      <p:cxnSp>
        <p:nvCxnSpPr>
          <p:cNvPr id="476" name="Google Shape;476;p43"/>
          <p:cNvCxnSpPr/>
          <p:nvPr/>
        </p:nvCxnSpPr>
        <p:spPr>
          <a:xfrm>
            <a:off x="1790700" y="4578757"/>
            <a:ext cx="9470162" cy="0"/>
          </a:xfrm>
          <a:prstGeom prst="straightConnector1">
            <a:avLst/>
          </a:prstGeom>
          <a:noFill/>
          <a:ln w="9525" cap="rnd" cmpd="sng">
            <a:solidFill>
              <a:schemeClr val="accent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4"/>
          <p:cNvSpPr/>
          <p:nvPr/>
        </p:nvSpPr>
        <p:spPr>
          <a:xfrm>
            <a:off x="0" y="0"/>
            <a:ext cx="12188824" cy="6858000"/>
          </a:xfrm>
          <a:prstGeom prst="rect">
            <a:avLst/>
          </a:prstGeom>
          <a:gradFill>
            <a:gsLst>
              <a:gs pos="0">
                <a:srgbClr val="636363"/>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90" name="Google Shape;190;p24"/>
          <p:cNvSpPr/>
          <p:nvPr/>
        </p:nvSpPr>
        <p:spPr>
          <a:xfrm>
            <a:off x="1057083" y="0"/>
            <a:ext cx="11134917" cy="6858000"/>
          </a:xfrm>
          <a:custGeom>
            <a:avLst/>
            <a:gdLst/>
            <a:ahLst/>
            <a:cxnLst/>
            <a:rect l="l" t="t" r="r" b="b"/>
            <a:pathLst>
              <a:path w="11134917" h="6858000" extrusionOk="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nvGrpSpPr>
          <p:cNvPr id="191" name="Google Shape;191;p24"/>
          <p:cNvGrpSpPr/>
          <p:nvPr/>
        </p:nvGrpSpPr>
        <p:grpSpPr>
          <a:xfrm>
            <a:off x="412025" y="0"/>
            <a:ext cx="2436813" cy="6858001"/>
            <a:chOff x="1320800" y="0"/>
            <a:chExt cx="2436813" cy="6858001"/>
          </a:xfrm>
        </p:grpSpPr>
        <p:sp>
          <p:nvSpPr>
            <p:cNvPr id="192" name="Google Shape;192;p24"/>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txBody>
            <a:bodyPr/>
            <a:lstStyle/>
            <a:p>
              <a:endParaRPr lang="en-NZ"/>
            </a:p>
          </p:txBody>
        </p:sp>
        <p:sp>
          <p:nvSpPr>
            <p:cNvPr id="193" name="Google Shape;193;p24"/>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txBody>
            <a:bodyPr/>
            <a:lstStyle/>
            <a:p>
              <a:endParaRPr lang="en-NZ"/>
            </a:p>
          </p:txBody>
        </p:sp>
        <p:sp>
          <p:nvSpPr>
            <p:cNvPr id="194" name="Google Shape;194;p24"/>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txBody>
            <a:bodyPr/>
            <a:lstStyle/>
            <a:p>
              <a:endParaRPr lang="en-NZ"/>
            </a:p>
          </p:txBody>
        </p:sp>
        <p:sp>
          <p:nvSpPr>
            <p:cNvPr id="195" name="Google Shape;195;p24"/>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txBody>
            <a:bodyPr/>
            <a:lstStyle/>
            <a:p>
              <a:endParaRPr lang="en-NZ"/>
            </a:p>
          </p:txBody>
        </p:sp>
        <p:sp>
          <p:nvSpPr>
            <p:cNvPr id="196" name="Google Shape;196;p24"/>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txBody>
            <a:bodyPr/>
            <a:lstStyle/>
            <a:p>
              <a:endParaRPr lang="en-NZ"/>
            </a:p>
          </p:txBody>
        </p:sp>
        <p:sp>
          <p:nvSpPr>
            <p:cNvPr id="197" name="Google Shape;197;p24"/>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lstStyle/>
            <a:p>
              <a:endParaRPr lang="en-NZ"/>
            </a:p>
          </p:txBody>
        </p:sp>
      </p:grpSp>
      <p:sp>
        <p:nvSpPr>
          <p:cNvPr id="198" name="Google Shape;198;p24"/>
          <p:cNvSpPr txBox="1">
            <a:spLocks noGrp="1"/>
          </p:cNvSpPr>
          <p:nvPr>
            <p:ph type="title"/>
          </p:nvPr>
        </p:nvSpPr>
        <p:spPr>
          <a:xfrm>
            <a:off x="1836013" y="1072609"/>
            <a:ext cx="3041557" cy="452264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200"/>
              <a:buFont typeface="Corbel"/>
              <a:buNone/>
            </a:pPr>
            <a:r>
              <a:rPr lang="en-NZ" sz="3200" b="1">
                <a:solidFill>
                  <a:schemeClr val="dk2"/>
                </a:solidFill>
              </a:rPr>
              <a:t>Startup Advisors Council:</a:t>
            </a:r>
            <a:br>
              <a:rPr lang="en-NZ" sz="3200" b="1">
                <a:solidFill>
                  <a:schemeClr val="dk2"/>
                </a:solidFill>
              </a:rPr>
            </a:br>
            <a:r>
              <a:rPr lang="en-NZ" sz="3200" b="1">
                <a:solidFill>
                  <a:schemeClr val="dk2"/>
                </a:solidFill>
              </a:rPr>
              <a:t>who, what, when?</a:t>
            </a:r>
            <a:endParaRPr/>
          </a:p>
        </p:txBody>
      </p:sp>
      <p:sp>
        <p:nvSpPr>
          <p:cNvPr id="199" name="Google Shape;199;p24"/>
          <p:cNvSpPr txBox="1">
            <a:spLocks noGrp="1"/>
          </p:cNvSpPr>
          <p:nvPr>
            <p:ph type="body" idx="1"/>
          </p:nvPr>
        </p:nvSpPr>
        <p:spPr>
          <a:xfrm>
            <a:off x="4122828" y="217206"/>
            <a:ext cx="6383207" cy="6357765"/>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Clr>
                <a:srgbClr val="B96B10"/>
              </a:buClr>
              <a:buSzPts val="2610"/>
              <a:buChar char="•"/>
            </a:pPr>
            <a:r>
              <a:rPr lang="en-NZ" sz="1800"/>
              <a:t>Established to help identify and address the opportunities and challenges facing high growth startup businesses. </a:t>
            </a:r>
            <a:endParaRPr/>
          </a:p>
          <a:p>
            <a:pPr marL="285750" lvl="0" indent="-285750" algn="l" rtl="0">
              <a:spcBef>
                <a:spcPts val="960"/>
              </a:spcBef>
              <a:spcAft>
                <a:spcPts val="0"/>
              </a:spcAft>
              <a:buClr>
                <a:srgbClr val="B96B10"/>
              </a:buClr>
              <a:buSzPts val="2610"/>
              <a:buChar char="•"/>
            </a:pPr>
            <a:r>
              <a:rPr lang="en-NZ" sz="1800"/>
              <a:t>The Council is seeking to identify the greater barriers to building high-growth startups and unlock solutions.</a:t>
            </a:r>
            <a:endParaRPr/>
          </a:p>
          <a:p>
            <a:pPr marL="285750" lvl="0" indent="-285750" algn="l" rtl="0">
              <a:spcBef>
                <a:spcPts val="960"/>
              </a:spcBef>
              <a:spcAft>
                <a:spcPts val="0"/>
              </a:spcAft>
              <a:buClr>
                <a:srgbClr val="B96B10"/>
              </a:buClr>
              <a:buSzPts val="2610"/>
              <a:buChar char="•"/>
            </a:pPr>
            <a:r>
              <a:rPr lang="en-NZ" sz="1800"/>
              <a:t>The members of the Council are:</a:t>
            </a:r>
            <a:endParaRPr/>
          </a:p>
          <a:p>
            <a:pPr marL="742950" lvl="1" indent="-285750" algn="l" rtl="0">
              <a:spcBef>
                <a:spcPts val="920"/>
              </a:spcBef>
              <a:spcAft>
                <a:spcPts val="0"/>
              </a:spcAft>
              <a:buSzPts val="2320"/>
              <a:buChar char="•"/>
            </a:pPr>
            <a:r>
              <a:rPr lang="en-NZ" sz="1600" b="1"/>
              <a:t>Phil McCaw</a:t>
            </a:r>
            <a:r>
              <a:rPr lang="en-NZ" sz="1600"/>
              <a:t>, Managing Partner of Movac</a:t>
            </a:r>
            <a:endParaRPr sz="1600" b="1"/>
          </a:p>
          <a:p>
            <a:pPr marL="742950" lvl="1" indent="-285750" algn="l" rtl="0">
              <a:spcBef>
                <a:spcPts val="920"/>
              </a:spcBef>
              <a:spcAft>
                <a:spcPts val="0"/>
              </a:spcAft>
              <a:buSzPts val="2320"/>
              <a:buChar char="•"/>
            </a:pPr>
            <a:r>
              <a:rPr lang="en-NZ" sz="1600" b="1"/>
              <a:t>Suse Reynolds</a:t>
            </a:r>
            <a:r>
              <a:rPr lang="en-NZ" sz="1600"/>
              <a:t>, Chair of the Angel Association New Zealand </a:t>
            </a:r>
            <a:endParaRPr/>
          </a:p>
          <a:p>
            <a:pPr marL="742950" lvl="1" indent="-285750" algn="l" rtl="0">
              <a:spcBef>
                <a:spcPts val="920"/>
              </a:spcBef>
              <a:spcAft>
                <a:spcPts val="0"/>
              </a:spcAft>
              <a:buSzPts val="2320"/>
              <a:buChar char="•"/>
            </a:pPr>
            <a:r>
              <a:rPr lang="en-NZ" sz="1600" b="1"/>
              <a:t>Marian Johnson</a:t>
            </a:r>
            <a:r>
              <a:rPr lang="en-NZ" sz="1600"/>
              <a:t>, Chief Executive of Ministry of Awesome </a:t>
            </a:r>
            <a:endParaRPr/>
          </a:p>
          <a:p>
            <a:pPr marL="742950" lvl="1" indent="-285750" algn="l" rtl="0">
              <a:spcBef>
                <a:spcPts val="920"/>
              </a:spcBef>
              <a:spcAft>
                <a:spcPts val="0"/>
              </a:spcAft>
              <a:buSzPts val="2320"/>
              <a:buChar char="•"/>
            </a:pPr>
            <a:r>
              <a:rPr lang="en-NZ" sz="1600" b="1"/>
              <a:t>Grant Straker </a:t>
            </a:r>
            <a:r>
              <a:rPr lang="en-NZ" sz="1600"/>
              <a:t>(Ngāti Raukawa), co-founder of the A.I. language translation platform Straker Translations</a:t>
            </a:r>
            <a:endParaRPr/>
          </a:p>
          <a:p>
            <a:pPr marL="742950" lvl="1" indent="-285750" algn="l" rtl="0">
              <a:spcBef>
                <a:spcPts val="920"/>
              </a:spcBef>
              <a:spcAft>
                <a:spcPts val="0"/>
              </a:spcAft>
              <a:buSzPts val="2320"/>
              <a:buChar char="•"/>
            </a:pPr>
            <a:r>
              <a:rPr lang="en-NZ" sz="1600" b="1"/>
              <a:t>Mike Carden</a:t>
            </a:r>
            <a:r>
              <a:rPr lang="en-NZ" sz="1600"/>
              <a:t>, start-up founder (including Sonar6 and Joyous) </a:t>
            </a:r>
            <a:endParaRPr/>
          </a:p>
          <a:p>
            <a:pPr marL="742950" lvl="1" indent="-285750" algn="l" rtl="0">
              <a:spcBef>
                <a:spcPts val="920"/>
              </a:spcBef>
              <a:spcAft>
                <a:spcPts val="0"/>
              </a:spcAft>
              <a:buSzPts val="2320"/>
              <a:buChar char="•"/>
            </a:pPr>
            <a:r>
              <a:rPr lang="en-NZ" sz="1600" b="1"/>
              <a:t>Imche Fourie</a:t>
            </a:r>
            <a:r>
              <a:rPr lang="en-NZ" sz="1600"/>
              <a:t>, co-founder and Chief Executive of Auckland-based Outset Ventures </a:t>
            </a:r>
            <a:endParaRPr/>
          </a:p>
          <a:p>
            <a:pPr marL="742950" lvl="1" indent="-285750" algn="l" rtl="0">
              <a:spcBef>
                <a:spcPts val="920"/>
              </a:spcBef>
              <a:spcAft>
                <a:spcPts val="0"/>
              </a:spcAft>
              <a:buSzPts val="2320"/>
              <a:buChar char="•"/>
            </a:pPr>
            <a:r>
              <a:rPr lang="en-NZ" sz="1600" b="1"/>
              <a:t>Carl Jones</a:t>
            </a:r>
            <a:r>
              <a:rPr lang="en-NZ" sz="1600"/>
              <a:t>, Managing Partner of WNT Ventures</a:t>
            </a:r>
            <a:endParaRPr/>
          </a:p>
          <a:p>
            <a:pPr marL="0" lvl="0" indent="0" algn="l" rtl="0">
              <a:spcBef>
                <a:spcPts val="1000"/>
              </a:spcBef>
              <a:spcAft>
                <a:spcPts val="0"/>
              </a:spcAft>
              <a:buSzPts val="2900"/>
              <a:buNone/>
            </a:pPr>
            <a:endParaRPr sz="2000"/>
          </a:p>
        </p:txBody>
      </p:sp>
      <p:pic>
        <p:nvPicPr>
          <p:cNvPr id="200" name="Google Shape;200;p24" descr="Phil McCaw"/>
          <p:cNvPicPr preferRelativeResize="0"/>
          <p:nvPr/>
        </p:nvPicPr>
        <p:blipFill rotWithShape="1">
          <a:blip r:embed="rId4">
            <a:alphaModFix/>
          </a:blip>
          <a:srcRect/>
          <a:stretch/>
        </p:blipFill>
        <p:spPr>
          <a:xfrm>
            <a:off x="10718538" y="125762"/>
            <a:ext cx="832757" cy="832757"/>
          </a:xfrm>
          <a:prstGeom prst="rect">
            <a:avLst/>
          </a:prstGeom>
          <a:noFill/>
          <a:ln>
            <a:noFill/>
          </a:ln>
        </p:spPr>
      </p:pic>
      <p:pic>
        <p:nvPicPr>
          <p:cNvPr id="201" name="Google Shape;201;p24" descr="Suse Reynolds"/>
          <p:cNvPicPr preferRelativeResize="0"/>
          <p:nvPr/>
        </p:nvPicPr>
        <p:blipFill rotWithShape="1">
          <a:blip r:embed="rId5">
            <a:alphaModFix/>
          </a:blip>
          <a:srcRect l="14077" t="-34" r="7743" b="21854"/>
          <a:stretch/>
        </p:blipFill>
        <p:spPr>
          <a:xfrm>
            <a:off x="10718537" y="1078262"/>
            <a:ext cx="832757" cy="832756"/>
          </a:xfrm>
          <a:prstGeom prst="rect">
            <a:avLst/>
          </a:prstGeom>
          <a:noFill/>
          <a:ln>
            <a:noFill/>
          </a:ln>
        </p:spPr>
      </p:pic>
      <p:pic>
        <p:nvPicPr>
          <p:cNvPr id="202" name="Google Shape;202;p24" descr="Marian Johnson"/>
          <p:cNvPicPr preferRelativeResize="0"/>
          <p:nvPr/>
        </p:nvPicPr>
        <p:blipFill rotWithShape="1">
          <a:blip r:embed="rId6">
            <a:alphaModFix/>
          </a:blip>
          <a:srcRect/>
          <a:stretch/>
        </p:blipFill>
        <p:spPr>
          <a:xfrm>
            <a:off x="10732029" y="2031128"/>
            <a:ext cx="832757" cy="832757"/>
          </a:xfrm>
          <a:prstGeom prst="rect">
            <a:avLst/>
          </a:prstGeom>
          <a:noFill/>
          <a:ln>
            <a:noFill/>
          </a:ln>
        </p:spPr>
      </p:pic>
      <p:pic>
        <p:nvPicPr>
          <p:cNvPr id="203" name="Google Shape;203;p24" descr="Grant Straker"/>
          <p:cNvPicPr preferRelativeResize="0"/>
          <p:nvPr/>
        </p:nvPicPr>
        <p:blipFill rotWithShape="1">
          <a:blip r:embed="rId7">
            <a:alphaModFix/>
          </a:blip>
          <a:srcRect l="32456" b="29466"/>
          <a:stretch/>
        </p:blipFill>
        <p:spPr>
          <a:xfrm>
            <a:off x="10718538" y="2983628"/>
            <a:ext cx="852993" cy="890743"/>
          </a:xfrm>
          <a:prstGeom prst="rect">
            <a:avLst/>
          </a:prstGeom>
          <a:noFill/>
          <a:ln>
            <a:noFill/>
          </a:ln>
        </p:spPr>
      </p:pic>
      <p:pic>
        <p:nvPicPr>
          <p:cNvPr id="204" name="Google Shape;204;p24" descr="Michael Carden"/>
          <p:cNvPicPr preferRelativeResize="0"/>
          <p:nvPr/>
        </p:nvPicPr>
        <p:blipFill rotWithShape="1">
          <a:blip r:embed="rId8">
            <a:alphaModFix/>
          </a:blip>
          <a:srcRect/>
          <a:stretch/>
        </p:blipFill>
        <p:spPr>
          <a:xfrm>
            <a:off x="10723899" y="4000119"/>
            <a:ext cx="832756" cy="832756"/>
          </a:xfrm>
          <a:prstGeom prst="rect">
            <a:avLst/>
          </a:prstGeom>
          <a:noFill/>
          <a:ln>
            <a:noFill/>
          </a:ln>
        </p:spPr>
      </p:pic>
      <p:pic>
        <p:nvPicPr>
          <p:cNvPr id="205" name="Google Shape;205;p24" descr="Imche Fourie"/>
          <p:cNvPicPr preferRelativeResize="0"/>
          <p:nvPr/>
        </p:nvPicPr>
        <p:blipFill rotWithShape="1">
          <a:blip r:embed="rId9">
            <a:alphaModFix/>
          </a:blip>
          <a:srcRect l="33724" t="8714" r="21500" b="44526"/>
          <a:stretch/>
        </p:blipFill>
        <p:spPr>
          <a:xfrm>
            <a:off x="10711793" y="4958623"/>
            <a:ext cx="852993" cy="890744"/>
          </a:xfrm>
          <a:prstGeom prst="rect">
            <a:avLst/>
          </a:prstGeom>
          <a:noFill/>
          <a:ln>
            <a:noFill/>
          </a:ln>
        </p:spPr>
      </p:pic>
      <p:pic>
        <p:nvPicPr>
          <p:cNvPr id="206" name="Google Shape;206;p24"/>
          <p:cNvPicPr preferRelativeResize="0"/>
          <p:nvPr/>
        </p:nvPicPr>
        <p:blipFill rotWithShape="1">
          <a:blip r:embed="rId10">
            <a:alphaModFix/>
          </a:blip>
          <a:srcRect/>
          <a:stretch/>
        </p:blipFill>
        <p:spPr>
          <a:xfrm>
            <a:off x="10718537" y="5971026"/>
            <a:ext cx="838539" cy="8327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5"/>
          <p:cNvSpPr/>
          <p:nvPr/>
        </p:nvSpPr>
        <p:spPr>
          <a:xfrm>
            <a:off x="0" y="0"/>
            <a:ext cx="12188824" cy="6858000"/>
          </a:xfrm>
          <a:prstGeom prst="rect">
            <a:avLst/>
          </a:prstGeom>
          <a:gradFill>
            <a:gsLst>
              <a:gs pos="0">
                <a:srgbClr val="636363"/>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14" name="Google Shape;214;p25"/>
          <p:cNvSpPr/>
          <p:nvPr/>
        </p:nvSpPr>
        <p:spPr>
          <a:xfrm>
            <a:off x="1057083" y="0"/>
            <a:ext cx="11134917" cy="6858000"/>
          </a:xfrm>
          <a:custGeom>
            <a:avLst/>
            <a:gdLst/>
            <a:ahLst/>
            <a:cxnLst/>
            <a:rect l="l" t="t" r="r" b="b"/>
            <a:pathLst>
              <a:path w="11134917" h="6858000" extrusionOk="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nvGrpSpPr>
          <p:cNvPr id="215" name="Google Shape;215;p25"/>
          <p:cNvGrpSpPr/>
          <p:nvPr/>
        </p:nvGrpSpPr>
        <p:grpSpPr>
          <a:xfrm>
            <a:off x="412025" y="0"/>
            <a:ext cx="2436813" cy="6858001"/>
            <a:chOff x="1320800" y="0"/>
            <a:chExt cx="2436813" cy="6858001"/>
          </a:xfrm>
        </p:grpSpPr>
        <p:sp>
          <p:nvSpPr>
            <p:cNvPr id="216" name="Google Shape;216;p25"/>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txBody>
            <a:bodyPr/>
            <a:lstStyle/>
            <a:p>
              <a:endParaRPr lang="en-NZ"/>
            </a:p>
          </p:txBody>
        </p:sp>
        <p:sp>
          <p:nvSpPr>
            <p:cNvPr id="217" name="Google Shape;217;p25"/>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txBody>
            <a:bodyPr/>
            <a:lstStyle/>
            <a:p>
              <a:endParaRPr lang="en-NZ"/>
            </a:p>
          </p:txBody>
        </p:sp>
        <p:sp>
          <p:nvSpPr>
            <p:cNvPr id="218" name="Google Shape;218;p25"/>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txBody>
            <a:bodyPr/>
            <a:lstStyle/>
            <a:p>
              <a:endParaRPr lang="en-NZ"/>
            </a:p>
          </p:txBody>
        </p:sp>
        <p:sp>
          <p:nvSpPr>
            <p:cNvPr id="219" name="Google Shape;219;p25"/>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7B470B"/>
            </a:solidFill>
            <a:ln>
              <a:noFill/>
            </a:ln>
          </p:spPr>
          <p:txBody>
            <a:bodyPr/>
            <a:lstStyle/>
            <a:p>
              <a:endParaRPr lang="en-NZ"/>
            </a:p>
          </p:txBody>
        </p:sp>
        <p:sp>
          <p:nvSpPr>
            <p:cNvPr id="220" name="Google Shape;220;p25"/>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B96B10"/>
            </a:solidFill>
            <a:ln>
              <a:noFill/>
            </a:ln>
          </p:spPr>
          <p:txBody>
            <a:bodyPr/>
            <a:lstStyle/>
            <a:p>
              <a:endParaRPr lang="en-NZ"/>
            </a:p>
          </p:txBody>
        </p:sp>
        <p:sp>
          <p:nvSpPr>
            <p:cNvPr id="221" name="Google Shape;221;p25"/>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lstStyle/>
            <a:p>
              <a:endParaRPr lang="en-NZ"/>
            </a:p>
          </p:txBody>
        </p:sp>
      </p:grpSp>
      <p:grpSp>
        <p:nvGrpSpPr>
          <p:cNvPr id="222" name="Google Shape;222;p25"/>
          <p:cNvGrpSpPr/>
          <p:nvPr/>
        </p:nvGrpSpPr>
        <p:grpSpPr>
          <a:xfrm>
            <a:off x="1941250" y="1417321"/>
            <a:ext cx="9672435" cy="5190307"/>
            <a:chOff x="3077" y="0"/>
            <a:chExt cx="9672435" cy="5190307"/>
          </a:xfrm>
        </p:grpSpPr>
        <p:sp>
          <p:nvSpPr>
            <p:cNvPr id="223" name="Google Shape;223;p25"/>
            <p:cNvSpPr/>
            <p:nvPr/>
          </p:nvSpPr>
          <p:spPr>
            <a:xfrm>
              <a:off x="725894" y="0"/>
              <a:ext cx="8226801" cy="5190307"/>
            </a:xfrm>
            <a:prstGeom prst="rightArrow">
              <a:avLst>
                <a:gd name="adj1" fmla="val 50000"/>
                <a:gd name="adj2" fmla="val 50000"/>
              </a:avLst>
            </a:prstGeom>
            <a:solidFill>
              <a:srgbClr val="F7DBCC">
                <a:alpha val="5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a:off x="3077" y="1557092"/>
              <a:ext cx="1687137" cy="2076122"/>
            </a:xfrm>
            <a:prstGeom prst="roundRect">
              <a:avLst>
                <a:gd name="adj" fmla="val 16667"/>
              </a:avLst>
            </a:prstGeom>
            <a:solidFill>
              <a:srgbClr val="EB8F2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txBox="1"/>
            <p:nvPr/>
          </p:nvSpPr>
          <p:spPr>
            <a:xfrm>
              <a:off x="85436" y="1639451"/>
              <a:ext cx="1522419" cy="1911404"/>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orbel"/>
                <a:buNone/>
              </a:pPr>
              <a:r>
                <a:rPr lang="en-NZ" sz="1400" b="1" i="0" u="none" strike="noStrike" cap="none">
                  <a:solidFill>
                    <a:schemeClr val="lt1"/>
                  </a:solidFill>
                  <a:latin typeface="Corbel"/>
                  <a:ea typeface="Corbel"/>
                  <a:cs typeface="Corbel"/>
                  <a:sym typeface="Corbel"/>
                </a:rPr>
                <a:t>September – October</a:t>
              </a:r>
              <a:endParaRPr/>
            </a:p>
            <a:p>
              <a:pPr marL="0" marR="0" lvl="0" indent="0" algn="l" rtl="0">
                <a:lnSpc>
                  <a:spcPct val="90000"/>
                </a:lnSpc>
                <a:spcBef>
                  <a:spcPts val="490"/>
                </a:spcBef>
                <a:spcAft>
                  <a:spcPts val="0"/>
                </a:spcAft>
                <a:buClr>
                  <a:schemeClr val="lt1"/>
                </a:buClr>
                <a:buSzPts val="1400"/>
                <a:buFont typeface="Corbel"/>
                <a:buNone/>
              </a:pPr>
              <a:r>
                <a:rPr lang="en-NZ" sz="1400" b="0" i="0" u="none" strike="noStrike" cap="none">
                  <a:solidFill>
                    <a:schemeClr val="lt1"/>
                  </a:solidFill>
                  <a:latin typeface="Corbel"/>
                  <a:ea typeface="Corbel"/>
                  <a:cs typeface="Corbel"/>
                  <a:sym typeface="Corbel"/>
                </a:rPr>
                <a:t>• Engagement with the startup ecosystem</a:t>
              </a:r>
              <a:endParaRPr/>
            </a:p>
            <a:p>
              <a:pPr marL="0" marR="0" lvl="0" indent="0" algn="l" rtl="0">
                <a:lnSpc>
                  <a:spcPct val="90000"/>
                </a:lnSpc>
                <a:spcBef>
                  <a:spcPts val="490"/>
                </a:spcBef>
                <a:spcAft>
                  <a:spcPts val="0"/>
                </a:spcAft>
                <a:buClr>
                  <a:schemeClr val="lt1"/>
                </a:buClr>
                <a:buSzPts val="1400"/>
                <a:buFont typeface="Corbel"/>
                <a:buNone/>
              </a:pPr>
              <a:r>
                <a:rPr lang="en-NZ" sz="1400" b="0" i="0" u="none" strike="noStrike" cap="none">
                  <a:solidFill>
                    <a:schemeClr val="lt1"/>
                  </a:solidFill>
                  <a:latin typeface="Corbel"/>
                  <a:ea typeface="Corbel"/>
                  <a:cs typeface="Corbel"/>
                  <a:sym typeface="Corbel"/>
                </a:rPr>
                <a:t>• Ecosystem benchmarking / appraisal (Startup Genome)</a:t>
              </a:r>
              <a:endParaRPr/>
            </a:p>
          </p:txBody>
        </p:sp>
        <p:sp>
          <p:nvSpPr>
            <p:cNvPr id="226" name="Google Shape;226;p25"/>
            <p:cNvSpPr/>
            <p:nvPr/>
          </p:nvSpPr>
          <p:spPr>
            <a:xfrm>
              <a:off x="1971403" y="1557092"/>
              <a:ext cx="1687137" cy="2076122"/>
            </a:xfrm>
            <a:prstGeom prst="roundRect">
              <a:avLst>
                <a:gd name="adj" fmla="val 16667"/>
              </a:avLst>
            </a:prstGeom>
            <a:solidFill>
              <a:srgbClr val="EB8F2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txBox="1"/>
            <p:nvPr/>
          </p:nvSpPr>
          <p:spPr>
            <a:xfrm>
              <a:off x="2053762" y="1639451"/>
              <a:ext cx="1522419" cy="1911404"/>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orbel"/>
                <a:buNone/>
              </a:pPr>
              <a:r>
                <a:rPr lang="en-NZ" sz="1400" b="1" i="0" u="none" strike="noStrike" cap="none">
                  <a:solidFill>
                    <a:schemeClr val="lt1"/>
                  </a:solidFill>
                  <a:latin typeface="Corbel"/>
                  <a:ea typeface="Corbel"/>
                  <a:cs typeface="Corbel"/>
                  <a:sym typeface="Corbel"/>
                </a:rPr>
                <a:t>November – December</a:t>
              </a:r>
              <a:endParaRPr/>
            </a:p>
            <a:p>
              <a:pPr marL="0" marR="0" lvl="0" indent="0" algn="l" rtl="0">
                <a:lnSpc>
                  <a:spcPct val="90000"/>
                </a:lnSpc>
                <a:spcBef>
                  <a:spcPts val="490"/>
                </a:spcBef>
                <a:spcAft>
                  <a:spcPts val="0"/>
                </a:spcAft>
                <a:buClr>
                  <a:schemeClr val="lt1"/>
                </a:buClr>
                <a:buSzPts val="1400"/>
                <a:buFont typeface="Corbel"/>
                <a:buNone/>
              </a:pPr>
              <a:r>
                <a:rPr lang="en-NZ" sz="1400" b="0" i="0" u="none" strike="noStrike" cap="none">
                  <a:solidFill>
                    <a:schemeClr val="lt1"/>
                  </a:solidFill>
                  <a:latin typeface="Corbel"/>
                  <a:ea typeface="Corbel"/>
                  <a:cs typeface="Corbel"/>
                  <a:sym typeface="Corbel"/>
                </a:rPr>
                <a:t>• Consider feedback and analysis </a:t>
              </a:r>
              <a:endParaRPr/>
            </a:p>
            <a:p>
              <a:pPr marL="0" marR="0" lvl="0" indent="0" algn="l" rtl="0">
                <a:lnSpc>
                  <a:spcPct val="90000"/>
                </a:lnSpc>
                <a:spcBef>
                  <a:spcPts val="490"/>
                </a:spcBef>
                <a:spcAft>
                  <a:spcPts val="0"/>
                </a:spcAft>
                <a:buClr>
                  <a:schemeClr val="lt1"/>
                </a:buClr>
                <a:buSzPts val="1400"/>
                <a:buFont typeface="Corbel"/>
                <a:buNone/>
              </a:pPr>
              <a:r>
                <a:rPr lang="en-NZ" sz="1400" b="0" i="0" u="none" strike="noStrike" cap="none">
                  <a:solidFill>
                    <a:schemeClr val="lt1"/>
                  </a:solidFill>
                  <a:latin typeface="Corbel"/>
                  <a:ea typeface="Corbel"/>
                  <a:cs typeface="Corbel"/>
                  <a:sym typeface="Corbel"/>
                </a:rPr>
                <a:t>• Develop key findings and recommendations</a:t>
              </a:r>
              <a:endParaRPr/>
            </a:p>
          </p:txBody>
        </p:sp>
        <p:sp>
          <p:nvSpPr>
            <p:cNvPr id="228" name="Google Shape;228;p25"/>
            <p:cNvSpPr/>
            <p:nvPr/>
          </p:nvSpPr>
          <p:spPr>
            <a:xfrm>
              <a:off x="3939730" y="1557092"/>
              <a:ext cx="1687137" cy="2076122"/>
            </a:xfrm>
            <a:prstGeom prst="roundRect">
              <a:avLst>
                <a:gd name="adj" fmla="val 16667"/>
              </a:avLst>
            </a:prstGeom>
            <a:solidFill>
              <a:srgbClr val="EB8F2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txBox="1"/>
            <p:nvPr/>
          </p:nvSpPr>
          <p:spPr>
            <a:xfrm>
              <a:off x="4022089" y="1639451"/>
              <a:ext cx="1522419" cy="1911404"/>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orbel"/>
                <a:buNone/>
              </a:pPr>
              <a:r>
                <a:rPr lang="en-NZ" sz="1400" b="1" i="0" u="none" strike="noStrike" cap="none">
                  <a:solidFill>
                    <a:schemeClr val="lt1"/>
                  </a:solidFill>
                  <a:latin typeface="Corbel"/>
                  <a:ea typeface="Corbel"/>
                  <a:cs typeface="Corbel"/>
                  <a:sym typeface="Corbel"/>
                </a:rPr>
                <a:t>Early 2023</a:t>
              </a:r>
              <a:endParaRPr/>
            </a:p>
            <a:p>
              <a:pPr marL="0" marR="0" lvl="0" indent="0" algn="l" rtl="0">
                <a:lnSpc>
                  <a:spcPct val="90000"/>
                </a:lnSpc>
                <a:spcBef>
                  <a:spcPts val="490"/>
                </a:spcBef>
                <a:spcAft>
                  <a:spcPts val="0"/>
                </a:spcAft>
                <a:buClr>
                  <a:schemeClr val="lt1"/>
                </a:buClr>
                <a:buSzPts val="1400"/>
                <a:buFont typeface="Corbel"/>
                <a:buNone/>
              </a:pPr>
              <a:r>
                <a:rPr lang="en-NZ" sz="1400" b="0" i="0" u="none" strike="noStrike" cap="none">
                  <a:solidFill>
                    <a:schemeClr val="lt1"/>
                  </a:solidFill>
                  <a:latin typeface="Corbel"/>
                  <a:ea typeface="Corbel"/>
                  <a:cs typeface="Corbel"/>
                  <a:sym typeface="Corbel"/>
                </a:rPr>
                <a:t>• Council report draft findings and recommendations back to Ministers</a:t>
              </a:r>
              <a:endParaRPr/>
            </a:p>
            <a:p>
              <a:pPr marL="0" marR="0" lvl="0" indent="0" algn="l" rtl="0">
                <a:lnSpc>
                  <a:spcPct val="90000"/>
                </a:lnSpc>
                <a:spcBef>
                  <a:spcPts val="490"/>
                </a:spcBef>
                <a:spcAft>
                  <a:spcPts val="0"/>
                </a:spcAft>
                <a:buClr>
                  <a:schemeClr val="lt1"/>
                </a:buClr>
                <a:buSzPts val="1400"/>
                <a:buFont typeface="Corbel"/>
                <a:buNone/>
              </a:pPr>
              <a:r>
                <a:rPr lang="en-NZ" sz="1400" b="0" i="0" u="none" strike="noStrike" cap="none">
                  <a:solidFill>
                    <a:schemeClr val="lt1"/>
                  </a:solidFill>
                  <a:latin typeface="Corbel"/>
                  <a:ea typeface="Corbel"/>
                  <a:cs typeface="Corbel"/>
                  <a:sym typeface="Corbel"/>
                </a:rPr>
                <a:t>• Council broaden conversation to a wider set of stakeholders</a:t>
              </a:r>
              <a:endParaRPr/>
            </a:p>
          </p:txBody>
        </p:sp>
        <p:sp>
          <p:nvSpPr>
            <p:cNvPr id="230" name="Google Shape;230;p25"/>
            <p:cNvSpPr/>
            <p:nvPr/>
          </p:nvSpPr>
          <p:spPr>
            <a:xfrm>
              <a:off x="5908056" y="1557092"/>
              <a:ext cx="1799129" cy="2076122"/>
            </a:xfrm>
            <a:prstGeom prst="roundRect">
              <a:avLst>
                <a:gd name="adj" fmla="val 16667"/>
              </a:avLst>
            </a:prstGeom>
            <a:solidFill>
              <a:srgbClr val="EB8F2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txBox="1"/>
            <p:nvPr/>
          </p:nvSpPr>
          <p:spPr>
            <a:xfrm>
              <a:off x="5995882" y="1644918"/>
              <a:ext cx="1623477" cy="1900470"/>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orbel"/>
                <a:buNone/>
              </a:pPr>
              <a:r>
                <a:rPr lang="en-NZ" sz="1400" b="1" i="1" u="none" strike="noStrike" cap="none">
                  <a:solidFill>
                    <a:schemeClr val="lt1"/>
                  </a:solidFill>
                  <a:latin typeface="Corbel"/>
                  <a:ea typeface="Corbel"/>
                  <a:cs typeface="Corbel"/>
                  <a:sym typeface="Corbel"/>
                </a:rPr>
                <a:t>Mid-2023</a:t>
              </a:r>
              <a:endParaRPr/>
            </a:p>
            <a:p>
              <a:pPr marL="0" marR="0" lvl="0" indent="0" algn="l" rtl="0">
                <a:lnSpc>
                  <a:spcPct val="90000"/>
                </a:lnSpc>
                <a:spcBef>
                  <a:spcPts val="490"/>
                </a:spcBef>
                <a:spcAft>
                  <a:spcPts val="0"/>
                </a:spcAft>
                <a:buClr>
                  <a:schemeClr val="lt1"/>
                </a:buClr>
                <a:buSzPts val="1400"/>
                <a:buFont typeface="Corbel"/>
                <a:buNone/>
              </a:pPr>
              <a:r>
                <a:rPr lang="en-NZ" sz="1400" b="1" i="1" u="none" strike="noStrike" cap="none">
                  <a:solidFill>
                    <a:schemeClr val="lt1"/>
                  </a:solidFill>
                  <a:latin typeface="Corbel"/>
                  <a:ea typeface="Corbel"/>
                  <a:cs typeface="Corbel"/>
                  <a:sym typeface="Corbel"/>
                </a:rPr>
                <a:t>• </a:t>
              </a:r>
              <a:r>
                <a:rPr lang="en-NZ" sz="1400" b="0" i="0" u="none" strike="noStrike" cap="none">
                  <a:solidFill>
                    <a:schemeClr val="lt1"/>
                  </a:solidFill>
                  <a:latin typeface="Corbel"/>
                  <a:ea typeface="Corbel"/>
                  <a:cs typeface="Corbel"/>
                  <a:sym typeface="Corbel"/>
                </a:rPr>
                <a:t>Council formally report back to Government with findings and recommendations. </a:t>
              </a:r>
              <a:endParaRPr sz="1400" b="1" i="1" u="none" strike="noStrike" cap="none">
                <a:solidFill>
                  <a:schemeClr val="lt1"/>
                </a:solidFill>
                <a:latin typeface="Corbel"/>
                <a:ea typeface="Corbel"/>
                <a:cs typeface="Corbel"/>
                <a:sym typeface="Corbel"/>
              </a:endParaRPr>
            </a:p>
          </p:txBody>
        </p:sp>
        <p:sp>
          <p:nvSpPr>
            <p:cNvPr id="232" name="Google Shape;232;p25"/>
            <p:cNvSpPr/>
            <p:nvPr/>
          </p:nvSpPr>
          <p:spPr>
            <a:xfrm>
              <a:off x="7988375" y="1557092"/>
              <a:ext cx="1687137" cy="2076122"/>
            </a:xfrm>
            <a:prstGeom prst="roundRect">
              <a:avLst>
                <a:gd name="adj" fmla="val 16667"/>
              </a:avLst>
            </a:prstGeom>
            <a:solidFill>
              <a:srgbClr val="EB8F2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txBox="1"/>
            <p:nvPr/>
          </p:nvSpPr>
          <p:spPr>
            <a:xfrm>
              <a:off x="8070734" y="1639451"/>
              <a:ext cx="1522419" cy="1911404"/>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orbel"/>
                <a:buNone/>
              </a:pPr>
              <a:r>
                <a:rPr lang="en-NZ" sz="1400" b="1" i="1" u="none" strike="noStrike" cap="none">
                  <a:solidFill>
                    <a:schemeClr val="lt1"/>
                  </a:solidFill>
                  <a:latin typeface="Corbel"/>
                  <a:ea typeface="Corbel"/>
                  <a:cs typeface="Corbel"/>
                  <a:sym typeface="Corbel"/>
                </a:rPr>
                <a:t>2023 onwards</a:t>
              </a:r>
              <a:endParaRPr/>
            </a:p>
            <a:p>
              <a:pPr marL="0" marR="0" lvl="0" indent="0" algn="l" rtl="0">
                <a:lnSpc>
                  <a:spcPct val="90000"/>
                </a:lnSpc>
                <a:spcBef>
                  <a:spcPts val="490"/>
                </a:spcBef>
                <a:spcAft>
                  <a:spcPts val="0"/>
                </a:spcAft>
                <a:buClr>
                  <a:schemeClr val="lt1"/>
                </a:buClr>
                <a:buSzPts val="1400"/>
                <a:buFont typeface="Corbel"/>
                <a:buNone/>
              </a:pPr>
              <a:r>
                <a:rPr lang="en-NZ" sz="1400" b="1" i="1" u="none" strike="noStrike" cap="none">
                  <a:solidFill>
                    <a:schemeClr val="lt1"/>
                  </a:solidFill>
                  <a:latin typeface="Corbel"/>
                  <a:ea typeface="Corbel"/>
                  <a:cs typeface="Corbel"/>
                  <a:sym typeface="Corbel"/>
                </a:rPr>
                <a:t>• </a:t>
              </a:r>
              <a:r>
                <a:rPr lang="en-NZ" sz="1400" b="0" i="0" u="none" strike="noStrike" cap="none">
                  <a:solidFill>
                    <a:schemeClr val="lt1"/>
                  </a:solidFill>
                  <a:latin typeface="Corbel"/>
                  <a:ea typeface="Corbel"/>
                  <a:cs typeface="Corbel"/>
                  <a:sym typeface="Corbel"/>
                </a:rPr>
                <a:t>Council output continues to guide behaviours and collaboration in the ecosystem and influence the policy choices of government</a:t>
              </a:r>
              <a:endParaRPr sz="1400" b="1" i="1" u="none" strike="noStrike" cap="none">
                <a:solidFill>
                  <a:schemeClr val="lt1"/>
                </a:solidFill>
                <a:latin typeface="Corbel"/>
                <a:ea typeface="Corbel"/>
                <a:cs typeface="Corbel"/>
                <a:sym typeface="Corbel"/>
              </a:endParaRPr>
            </a:p>
          </p:txBody>
        </p:sp>
      </p:grpSp>
      <p:sp>
        <p:nvSpPr>
          <p:cNvPr id="234" name="Google Shape;234;p25"/>
          <p:cNvSpPr txBox="1">
            <a:spLocks noGrp="1"/>
          </p:cNvSpPr>
          <p:nvPr>
            <p:ph type="title"/>
          </p:nvPr>
        </p:nvSpPr>
        <p:spPr>
          <a:xfrm>
            <a:off x="2391547" y="323672"/>
            <a:ext cx="9246506" cy="84327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Corbel"/>
              <a:buNone/>
            </a:pPr>
            <a:r>
              <a:rPr lang="en-NZ" sz="3200" b="1">
                <a:solidFill>
                  <a:schemeClr val="dk2"/>
                </a:solidFill>
              </a:rPr>
              <a:t>The Council has been appointed for a 12-month period and asked to report back to Ministers in early 2023…</a:t>
            </a:r>
            <a:endParaRPr/>
          </a:p>
        </p:txBody>
      </p:sp>
      <p:grpSp>
        <p:nvGrpSpPr>
          <p:cNvPr id="235" name="Google Shape;235;p25"/>
          <p:cNvGrpSpPr/>
          <p:nvPr/>
        </p:nvGrpSpPr>
        <p:grpSpPr>
          <a:xfrm>
            <a:off x="1936581" y="5460203"/>
            <a:ext cx="9194291" cy="945496"/>
            <a:chOff x="4044" y="0"/>
            <a:chExt cx="9194291" cy="945496"/>
          </a:xfrm>
        </p:grpSpPr>
        <p:sp>
          <p:nvSpPr>
            <p:cNvPr id="236" name="Google Shape;236;p25"/>
            <p:cNvSpPr/>
            <p:nvPr/>
          </p:nvSpPr>
          <p:spPr>
            <a:xfrm>
              <a:off x="4044" y="0"/>
              <a:ext cx="3536266" cy="945496"/>
            </a:xfrm>
            <a:prstGeom prst="homePlate">
              <a:avLst>
                <a:gd name="adj" fmla="val 50000"/>
              </a:avLst>
            </a:prstGeom>
            <a:solidFill>
              <a:srgbClr val="EB8F22">
                <a:alpha val="49803"/>
              </a:srgbClr>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txBox="1"/>
            <p:nvPr/>
          </p:nvSpPr>
          <p:spPr>
            <a:xfrm>
              <a:off x="4044" y="0"/>
              <a:ext cx="3299892" cy="945496"/>
            </a:xfrm>
            <a:prstGeom prst="rect">
              <a:avLst/>
            </a:prstGeom>
            <a:noFill/>
            <a:ln>
              <a:noFill/>
            </a:ln>
          </p:spPr>
          <p:txBody>
            <a:bodyPr spcFirstLastPara="1" wrap="square" lIns="106675" tIns="53325" rIns="26650" bIns="53325" anchor="ctr" anchorCtr="0">
              <a:noAutofit/>
            </a:bodyPr>
            <a:lstStyle/>
            <a:p>
              <a:pPr marL="0" marR="0" lvl="0" indent="0" algn="ctr" rtl="0">
                <a:lnSpc>
                  <a:spcPct val="90000"/>
                </a:lnSpc>
                <a:spcBef>
                  <a:spcPts val="0"/>
                </a:spcBef>
                <a:spcAft>
                  <a:spcPts val="0"/>
                </a:spcAft>
                <a:buClr>
                  <a:srgbClr val="63696B"/>
                </a:buClr>
                <a:buSzPts val="2000"/>
                <a:buFont typeface="Corbel"/>
                <a:buNone/>
              </a:pPr>
              <a:r>
                <a:rPr lang="en-NZ" sz="2000" b="0" i="1" u="none" strike="noStrike" cap="none">
                  <a:solidFill>
                    <a:srgbClr val="63696B"/>
                  </a:solidFill>
                  <a:latin typeface="Corbel"/>
                  <a:ea typeface="Corbel"/>
                  <a:cs typeface="Corbel"/>
                  <a:sym typeface="Corbel"/>
                </a:rPr>
                <a:t>Gathering evidence</a:t>
              </a:r>
              <a:endParaRPr/>
            </a:p>
          </p:txBody>
        </p:sp>
        <p:sp>
          <p:nvSpPr>
            <p:cNvPr id="238" name="Google Shape;238;p25"/>
            <p:cNvSpPr/>
            <p:nvPr/>
          </p:nvSpPr>
          <p:spPr>
            <a:xfrm>
              <a:off x="2833056" y="0"/>
              <a:ext cx="3536266" cy="945496"/>
            </a:xfrm>
            <a:prstGeom prst="chevron">
              <a:avLst>
                <a:gd name="adj" fmla="val 50000"/>
              </a:avLst>
            </a:prstGeom>
            <a:solidFill>
              <a:srgbClr val="EB8F22">
                <a:alpha val="49803"/>
              </a:srgbClr>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txBox="1"/>
            <p:nvPr/>
          </p:nvSpPr>
          <p:spPr>
            <a:xfrm>
              <a:off x="3305804" y="0"/>
              <a:ext cx="2590770" cy="945496"/>
            </a:xfrm>
            <a:prstGeom prst="rect">
              <a:avLst/>
            </a:prstGeom>
            <a:noFill/>
            <a:ln>
              <a:noFill/>
            </a:ln>
          </p:spPr>
          <p:txBody>
            <a:bodyPr spcFirstLastPara="1" wrap="square" lIns="80000" tIns="53325" rIns="26650" bIns="53325" anchor="ctr" anchorCtr="0">
              <a:noAutofit/>
            </a:bodyPr>
            <a:lstStyle/>
            <a:p>
              <a:pPr marL="0" marR="0" lvl="0" indent="0" algn="ctr" rtl="0">
                <a:lnSpc>
                  <a:spcPct val="90000"/>
                </a:lnSpc>
                <a:spcBef>
                  <a:spcPts val="0"/>
                </a:spcBef>
                <a:spcAft>
                  <a:spcPts val="0"/>
                </a:spcAft>
                <a:buClr>
                  <a:srgbClr val="63696B"/>
                </a:buClr>
                <a:buSzPts val="2000"/>
                <a:buFont typeface="Corbel"/>
                <a:buNone/>
              </a:pPr>
              <a:r>
                <a:rPr lang="en-NZ" sz="2000" b="0" i="1" u="none" strike="noStrike" cap="none">
                  <a:solidFill>
                    <a:srgbClr val="63696B"/>
                  </a:solidFill>
                  <a:latin typeface="Corbel"/>
                  <a:ea typeface="Corbel"/>
                  <a:cs typeface="Corbel"/>
                  <a:sym typeface="Corbel"/>
                </a:rPr>
                <a:t>Synthesising evidence base and prioritisation</a:t>
              </a:r>
              <a:endParaRPr/>
            </a:p>
          </p:txBody>
        </p:sp>
        <p:sp>
          <p:nvSpPr>
            <p:cNvPr id="240" name="Google Shape;240;p25"/>
            <p:cNvSpPr/>
            <p:nvPr/>
          </p:nvSpPr>
          <p:spPr>
            <a:xfrm>
              <a:off x="5662069" y="0"/>
              <a:ext cx="3536266" cy="945496"/>
            </a:xfrm>
            <a:prstGeom prst="chevron">
              <a:avLst>
                <a:gd name="adj" fmla="val 50000"/>
              </a:avLst>
            </a:prstGeom>
            <a:solidFill>
              <a:srgbClr val="EB8F22">
                <a:alpha val="50588"/>
              </a:srgbClr>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5"/>
            <p:cNvSpPr txBox="1"/>
            <p:nvPr/>
          </p:nvSpPr>
          <p:spPr>
            <a:xfrm>
              <a:off x="6134817" y="0"/>
              <a:ext cx="2590770" cy="945496"/>
            </a:xfrm>
            <a:prstGeom prst="rect">
              <a:avLst/>
            </a:prstGeom>
            <a:noFill/>
            <a:ln>
              <a:noFill/>
            </a:ln>
          </p:spPr>
          <p:txBody>
            <a:bodyPr spcFirstLastPara="1" wrap="square" lIns="80000" tIns="53325" rIns="26650" bIns="53325" anchor="ctr" anchorCtr="0">
              <a:noAutofit/>
            </a:bodyPr>
            <a:lstStyle/>
            <a:p>
              <a:pPr marL="0" marR="0" lvl="0" indent="0" algn="ctr" rtl="0">
                <a:lnSpc>
                  <a:spcPct val="90000"/>
                </a:lnSpc>
                <a:spcBef>
                  <a:spcPts val="0"/>
                </a:spcBef>
                <a:spcAft>
                  <a:spcPts val="0"/>
                </a:spcAft>
                <a:buClr>
                  <a:srgbClr val="63696B"/>
                </a:buClr>
                <a:buSzPts val="2000"/>
                <a:buFont typeface="Corbel"/>
                <a:buNone/>
              </a:pPr>
              <a:r>
                <a:rPr lang="en-NZ" sz="2000" b="0" i="1" u="none" strike="noStrike" cap="none">
                  <a:solidFill>
                    <a:srgbClr val="63696B"/>
                  </a:solidFill>
                  <a:latin typeface="Corbel"/>
                  <a:ea typeface="Corbel"/>
                  <a:cs typeface="Corbel"/>
                  <a:sym typeface="Corbel"/>
                </a:rPr>
                <a:t>Communicating findings and achieving influence</a:t>
              </a:r>
              <a:endParaRPr/>
            </a:p>
          </p:txBody>
        </p:sp>
      </p:grpSp>
      <p:sp>
        <p:nvSpPr>
          <p:cNvPr id="242" name="Google Shape;242;p25"/>
          <p:cNvSpPr txBox="1"/>
          <p:nvPr/>
        </p:nvSpPr>
        <p:spPr>
          <a:xfrm>
            <a:off x="2391547" y="1383941"/>
            <a:ext cx="874337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b="0" i="0" u="none" strike="noStrike" cap="none">
                <a:solidFill>
                  <a:schemeClr val="dk1"/>
                </a:solidFill>
                <a:latin typeface="Corbel"/>
                <a:ea typeface="Corbel"/>
                <a:cs typeface="Corbel"/>
                <a:sym typeface="Corbel"/>
              </a:rPr>
              <a:t>Ministry of Business, Innovation and Employment (MBIE) officials are supporting the Council on behalf of Hon Stuart Nash (Economic and Regional Development Minister) and Hon Dr Ayesha Verrall (Research, Science and Innovation Minister).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7"/>
        <p:cNvGrpSpPr/>
        <p:nvPr/>
      </p:nvGrpSpPr>
      <p:grpSpPr>
        <a:xfrm>
          <a:off x="0" y="0"/>
          <a:ext cx="0" cy="0"/>
          <a:chOff x="0" y="0"/>
          <a:chExt cx="0" cy="0"/>
        </a:xfrm>
      </p:grpSpPr>
      <p:sp>
        <p:nvSpPr>
          <p:cNvPr id="248" name="Google Shape;248;p2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249" name="Google Shape;249;p26"/>
          <p:cNvGrpSpPr/>
          <p:nvPr/>
        </p:nvGrpSpPr>
        <p:grpSpPr>
          <a:xfrm flipH="1">
            <a:off x="6526211" y="0"/>
            <a:ext cx="5014912" cy="6862763"/>
            <a:chOff x="2928938" y="-4763"/>
            <a:chExt cx="5014912" cy="6862763"/>
          </a:xfrm>
        </p:grpSpPr>
        <p:sp>
          <p:nvSpPr>
            <p:cNvPr id="250" name="Google Shape;250;p26"/>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txBody>
            <a:bodyPr/>
            <a:lstStyle/>
            <a:p>
              <a:endParaRPr lang="en-NZ"/>
            </a:p>
          </p:txBody>
        </p:sp>
        <p:sp>
          <p:nvSpPr>
            <p:cNvPr id="251" name="Google Shape;251;p26"/>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NZ"/>
            </a:p>
          </p:txBody>
        </p:sp>
        <p:sp>
          <p:nvSpPr>
            <p:cNvPr id="252" name="Google Shape;252;p26"/>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txBody>
            <a:bodyPr/>
            <a:lstStyle/>
            <a:p>
              <a:endParaRPr lang="en-NZ"/>
            </a:p>
          </p:txBody>
        </p:sp>
        <p:sp>
          <p:nvSpPr>
            <p:cNvPr id="253" name="Google Shape;253;p26"/>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7B470B"/>
            </a:solidFill>
            <a:ln>
              <a:noFill/>
            </a:ln>
          </p:spPr>
          <p:txBody>
            <a:bodyPr/>
            <a:lstStyle/>
            <a:p>
              <a:endParaRPr lang="en-NZ"/>
            </a:p>
          </p:txBody>
        </p:sp>
        <p:sp>
          <p:nvSpPr>
            <p:cNvPr id="254" name="Google Shape;254;p26"/>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B96B10"/>
            </a:solidFill>
            <a:ln>
              <a:noFill/>
            </a:ln>
          </p:spPr>
          <p:txBody>
            <a:bodyPr/>
            <a:lstStyle/>
            <a:p>
              <a:endParaRPr lang="en-NZ"/>
            </a:p>
          </p:txBody>
        </p:sp>
        <p:sp>
          <p:nvSpPr>
            <p:cNvPr id="255" name="Google Shape;255;p26"/>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NZ"/>
            </a:p>
          </p:txBody>
        </p:sp>
      </p:grpSp>
      <p:sp>
        <p:nvSpPr>
          <p:cNvPr id="256" name="Google Shape;256;p26"/>
          <p:cNvSpPr txBox="1">
            <a:spLocks noGrp="1"/>
          </p:cNvSpPr>
          <p:nvPr>
            <p:ph type="title"/>
          </p:nvPr>
        </p:nvSpPr>
        <p:spPr>
          <a:xfrm>
            <a:off x="1018191" y="685800"/>
            <a:ext cx="7411825" cy="158713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000"/>
              <a:buFont typeface="Corbel"/>
              <a:buNone/>
            </a:pPr>
            <a:r>
              <a:rPr lang="en-NZ" b="1"/>
              <a:t>A vision and a strategy for the StartUp Ecosystem</a:t>
            </a:r>
            <a:endParaRPr/>
          </a:p>
        </p:txBody>
      </p:sp>
      <p:sp>
        <p:nvSpPr>
          <p:cNvPr id="257" name="Google Shape;257;p26"/>
          <p:cNvSpPr txBox="1">
            <a:spLocks noGrp="1"/>
          </p:cNvSpPr>
          <p:nvPr>
            <p:ph type="body" idx="1"/>
          </p:nvPr>
        </p:nvSpPr>
        <p:spPr>
          <a:xfrm>
            <a:off x="1018191" y="2673351"/>
            <a:ext cx="7903172" cy="3714328"/>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Clr>
                <a:srgbClr val="B96B10"/>
              </a:buClr>
              <a:buSzPts val="2900"/>
              <a:buChar char="•"/>
            </a:pPr>
            <a:r>
              <a:rPr lang="en-NZ" sz="2000"/>
              <a:t>FEEDBACK REQUESTED:</a:t>
            </a:r>
            <a:endParaRPr/>
          </a:p>
          <a:p>
            <a:pPr marL="742950" lvl="1" indent="-285750" algn="l" rtl="0">
              <a:spcBef>
                <a:spcPts val="920"/>
              </a:spcBef>
              <a:spcAft>
                <a:spcPts val="0"/>
              </a:spcAft>
              <a:buSzPts val="2320"/>
              <a:buChar char="•"/>
            </a:pPr>
            <a:r>
              <a:rPr lang="en-NZ" sz="1600"/>
              <a:t>These slides present the Startup Council’s current thinking on “what we’re trying to achieve”</a:t>
            </a:r>
            <a:endParaRPr/>
          </a:p>
          <a:p>
            <a:pPr marL="742950" lvl="1" indent="-285750" algn="l" rtl="0">
              <a:spcBef>
                <a:spcPts val="920"/>
              </a:spcBef>
              <a:spcAft>
                <a:spcPts val="0"/>
              </a:spcAft>
              <a:buSzPts val="2320"/>
              <a:buChar char="•"/>
            </a:pPr>
            <a:r>
              <a:rPr lang="en-NZ" sz="1600"/>
              <a:t>We are not intending group discussion on this today - our focus for these sessions is on sourcing and refining solutions to the “burning issues” we see in the sector</a:t>
            </a:r>
            <a:endParaRPr/>
          </a:p>
          <a:p>
            <a:pPr marL="457200" lvl="1" indent="0" algn="l" rtl="0">
              <a:spcBef>
                <a:spcPts val="920"/>
              </a:spcBef>
              <a:spcAft>
                <a:spcPts val="0"/>
              </a:spcAft>
              <a:buSzPts val="2320"/>
              <a:buNone/>
            </a:pPr>
            <a:r>
              <a:rPr lang="en-NZ" sz="1600"/>
              <a:t>	</a:t>
            </a:r>
            <a:r>
              <a:rPr lang="en-NZ" sz="1600" i="1"/>
              <a:t>However…</a:t>
            </a:r>
            <a:endParaRPr sz="1600"/>
          </a:p>
          <a:p>
            <a:pPr marL="742950" lvl="1" indent="-285750" algn="l" rtl="0">
              <a:spcBef>
                <a:spcPts val="920"/>
              </a:spcBef>
              <a:spcAft>
                <a:spcPts val="0"/>
              </a:spcAft>
              <a:buSzPts val="2320"/>
              <a:buChar char="•"/>
            </a:pPr>
            <a:r>
              <a:rPr lang="en-NZ" sz="1600"/>
              <a:t>The Council do welcome feedback on the overall strategy and vision, and on particular language or metrics used. </a:t>
            </a:r>
            <a:endParaRPr/>
          </a:p>
          <a:p>
            <a:pPr marL="742950" lvl="1" indent="-285750" algn="l" rtl="0">
              <a:spcBef>
                <a:spcPts val="920"/>
              </a:spcBef>
              <a:spcAft>
                <a:spcPts val="0"/>
              </a:spcAft>
              <a:buSzPts val="2320"/>
              <a:buChar char="•"/>
            </a:pPr>
            <a:r>
              <a:rPr lang="en-NZ" sz="1600"/>
              <a:t>Provide your thoughts directly onto the print-outs today, or email: </a:t>
            </a:r>
            <a:r>
              <a:rPr lang="en-NZ" sz="1600" u="sng">
                <a:solidFill>
                  <a:schemeClr val="hlink"/>
                </a:solidFill>
                <a:hlinkClick r:id="rId3"/>
              </a:rPr>
              <a:t>startupcouncil@mbie.govt.nz</a:t>
            </a:r>
            <a:r>
              <a:rPr lang="en-NZ" sz="1600"/>
              <a:t> </a:t>
            </a:r>
            <a:endParaRPr/>
          </a:p>
        </p:txBody>
      </p:sp>
      <p:sp>
        <p:nvSpPr>
          <p:cNvPr id="258" name="Google Shape;258;p26"/>
          <p:cNvSpPr txBox="1"/>
          <p:nvPr/>
        </p:nvSpPr>
        <p:spPr>
          <a:xfrm>
            <a:off x="3675017" y="-8708"/>
            <a:ext cx="48419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1800" i="1">
                <a:solidFill>
                  <a:srgbClr val="181818"/>
                </a:solidFill>
                <a:latin typeface="Corbel"/>
                <a:ea typeface="Corbel"/>
                <a:cs typeface="Corbel"/>
                <a:sym typeface="Corbel"/>
              </a:rPr>
              <a:t>DRAFT MATERIAL - FOR DISCUSSION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3213467" y="667567"/>
            <a:ext cx="8428800" cy="847200"/>
          </a:xfrm>
          <a:prstGeom prst="rect">
            <a:avLst/>
          </a:prstGeom>
          <a:noFill/>
          <a:ln>
            <a:noFill/>
          </a:ln>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83333"/>
              <a:buFont typeface="Corbel"/>
              <a:buNone/>
            </a:pPr>
            <a:r>
              <a:rPr lang="en-NZ" b="1"/>
              <a:t>A vision for the startup ecosystem</a:t>
            </a:r>
            <a:endParaRPr b="1"/>
          </a:p>
        </p:txBody>
      </p:sp>
      <p:sp>
        <p:nvSpPr>
          <p:cNvPr id="264" name="Google Shape;264;p27"/>
          <p:cNvSpPr txBox="1">
            <a:spLocks noGrp="1"/>
          </p:cNvSpPr>
          <p:nvPr>
            <p:ph type="body" idx="1"/>
          </p:nvPr>
        </p:nvSpPr>
        <p:spPr>
          <a:xfrm>
            <a:off x="3213467" y="2054711"/>
            <a:ext cx="8428800" cy="4076222"/>
          </a:xfrm>
          <a:prstGeom prst="rect">
            <a:avLst/>
          </a:prstGeom>
          <a:noFill/>
          <a:ln>
            <a:noFill/>
          </a:ln>
        </p:spPr>
        <p:txBody>
          <a:bodyPr spcFirstLastPara="1" wrap="square" lIns="121900" tIns="121900" rIns="121900" bIns="121900" anchor="t" anchorCtr="0">
            <a:normAutofit/>
          </a:bodyPr>
          <a:lstStyle/>
          <a:p>
            <a:pPr marL="0" lvl="0" indent="0" algn="l" rtl="0">
              <a:spcBef>
                <a:spcPts val="0"/>
              </a:spcBef>
              <a:spcAft>
                <a:spcPts val="1600"/>
              </a:spcAft>
              <a:buSzPts val="1800"/>
              <a:buNone/>
            </a:pPr>
            <a:r>
              <a:rPr lang="en-NZ" sz="3600"/>
              <a:t>In the next ten years we transform the New Zealand economy to be </a:t>
            </a:r>
            <a:r>
              <a:rPr lang="en-NZ" sz="3600" b="1" i="1">
                <a:solidFill>
                  <a:schemeClr val="dk1"/>
                </a:solidFill>
              </a:rPr>
              <a:t>a world leader</a:t>
            </a:r>
            <a:r>
              <a:rPr lang="en-NZ" sz="3600"/>
              <a:t> in </a:t>
            </a:r>
            <a:r>
              <a:rPr lang="en-NZ" sz="3600" b="1" i="1">
                <a:solidFill>
                  <a:schemeClr val="dk1"/>
                </a:solidFill>
              </a:rPr>
              <a:t>sustainable value creation</a:t>
            </a:r>
            <a:r>
              <a:rPr lang="en-NZ" sz="3600"/>
              <a:t> and </a:t>
            </a:r>
            <a:r>
              <a:rPr lang="en-NZ" sz="3600" b="1" i="1">
                <a:solidFill>
                  <a:schemeClr val="dk1"/>
                </a:solidFill>
              </a:rPr>
              <a:t>innovation</a:t>
            </a:r>
            <a:r>
              <a:rPr lang="en-NZ" sz="3600"/>
              <a:t> grounded in </a:t>
            </a:r>
            <a:r>
              <a:rPr lang="en-NZ" sz="3600" b="1" i="1">
                <a:solidFill>
                  <a:schemeClr val="dk1"/>
                </a:solidFill>
              </a:rPr>
              <a:t>empathy for people and the planet</a:t>
            </a:r>
            <a:r>
              <a:rPr lang="en-NZ" sz="2800"/>
              <a:t>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112498"/>
              <a:buFont typeface="Corbel"/>
              <a:buNone/>
            </a:pPr>
            <a:r>
              <a:rPr lang="en-NZ" b="1"/>
              <a:t>Defining a startup  </a:t>
            </a:r>
            <a:endParaRPr sz="2963" b="1"/>
          </a:p>
        </p:txBody>
      </p:sp>
      <p:sp>
        <p:nvSpPr>
          <p:cNvPr id="271" name="Google Shape;271;p28"/>
          <p:cNvSpPr txBox="1">
            <a:spLocks noGrp="1"/>
          </p:cNvSpPr>
          <p:nvPr>
            <p:ph type="body" idx="1"/>
          </p:nvPr>
        </p:nvSpPr>
        <p:spPr>
          <a:xfrm>
            <a:off x="3213467" y="1839967"/>
            <a:ext cx="8428800" cy="4290800"/>
          </a:xfrm>
          <a:prstGeom prst="rect">
            <a:avLst/>
          </a:prstGeom>
          <a:noFill/>
          <a:ln>
            <a:noFill/>
          </a:ln>
        </p:spPr>
        <p:txBody>
          <a:bodyPr spcFirstLastPara="1" wrap="square" lIns="121900" tIns="121900" rIns="121900" bIns="121900" anchor="t" anchorCtr="0">
            <a:normAutofit/>
          </a:bodyPr>
          <a:lstStyle/>
          <a:p>
            <a:pPr marL="0" lvl="0" indent="0" algn="ctr" rtl="0">
              <a:spcBef>
                <a:spcPts val="0"/>
              </a:spcBef>
              <a:spcAft>
                <a:spcPts val="0"/>
              </a:spcAft>
              <a:buSzPts val="1800"/>
              <a:buNone/>
            </a:pPr>
            <a:r>
              <a:rPr lang="en-NZ" sz="3067" b="1">
                <a:solidFill>
                  <a:srgbClr val="CC0000"/>
                </a:solidFill>
              </a:rPr>
              <a:t>they are not SMEs !! </a:t>
            </a:r>
            <a:r>
              <a:rPr lang="en-NZ" sz="3067"/>
              <a:t>😣</a:t>
            </a:r>
            <a:endParaRPr sz="3067"/>
          </a:p>
          <a:p>
            <a:pPr marL="0" lvl="0" indent="0" algn="l" rtl="0">
              <a:spcBef>
                <a:spcPts val="1600"/>
              </a:spcBef>
              <a:spcAft>
                <a:spcPts val="0"/>
              </a:spcAft>
              <a:buSzPts val="1800"/>
              <a:buNone/>
            </a:pPr>
            <a:r>
              <a:rPr lang="en-NZ"/>
              <a:t>Startups are solving the world’s big problems… </a:t>
            </a:r>
            <a:endParaRPr/>
          </a:p>
          <a:p>
            <a:pPr marL="609585" lvl="0" indent="-457188" algn="l" rtl="0">
              <a:spcBef>
                <a:spcPts val="1600"/>
              </a:spcBef>
              <a:spcAft>
                <a:spcPts val="0"/>
              </a:spcAft>
              <a:buSzPts val="1800"/>
              <a:buChar char="●"/>
            </a:pPr>
            <a:r>
              <a:rPr lang="en-NZ"/>
              <a:t>super ambitious</a:t>
            </a:r>
            <a:endParaRPr/>
          </a:p>
          <a:p>
            <a:pPr marL="609585" lvl="0" indent="-457188" algn="l" rtl="0">
              <a:spcBef>
                <a:spcPts val="0"/>
              </a:spcBef>
              <a:spcAft>
                <a:spcPts val="0"/>
              </a:spcAft>
              <a:buSzPts val="1800"/>
              <a:buChar char="●"/>
            </a:pPr>
            <a:r>
              <a:rPr lang="en-NZ"/>
              <a:t>high growth</a:t>
            </a:r>
            <a:endParaRPr/>
          </a:p>
          <a:p>
            <a:pPr marL="609585" lvl="0" indent="-457188" algn="l" rtl="0">
              <a:spcBef>
                <a:spcPts val="0"/>
              </a:spcBef>
              <a:spcAft>
                <a:spcPts val="0"/>
              </a:spcAft>
              <a:buSzPts val="1800"/>
              <a:buChar char="●"/>
            </a:pPr>
            <a:r>
              <a:rPr lang="en-NZ"/>
              <a:t>disruptive </a:t>
            </a:r>
            <a:endParaRPr/>
          </a:p>
          <a:p>
            <a:pPr marL="609585" lvl="0" indent="-457188" algn="l" rtl="0">
              <a:spcBef>
                <a:spcPts val="0"/>
              </a:spcBef>
              <a:spcAft>
                <a:spcPts val="0"/>
              </a:spcAft>
              <a:buSzPts val="1800"/>
              <a:buChar char="●"/>
            </a:pPr>
            <a:r>
              <a:rPr lang="en-NZ"/>
              <a:t>new </a:t>
            </a:r>
            <a:endParaRPr/>
          </a:p>
          <a:p>
            <a:pPr marL="609585" lvl="0" indent="-457188" algn="l" rtl="0">
              <a:spcBef>
                <a:spcPts val="0"/>
              </a:spcBef>
              <a:spcAft>
                <a:spcPts val="0"/>
              </a:spcAft>
              <a:buSzPts val="1800"/>
              <a:buChar char="●"/>
            </a:pPr>
            <a:r>
              <a:rPr lang="en-NZ"/>
              <a:t>generating almost all our net new job growth</a:t>
            </a:r>
            <a:endParaRPr/>
          </a:p>
          <a:p>
            <a:pPr marL="609585" lvl="0" indent="-457188" algn="l" rtl="0">
              <a:spcBef>
                <a:spcPts val="0"/>
              </a:spcBef>
              <a:spcAft>
                <a:spcPts val="0"/>
              </a:spcAft>
              <a:buSzPts val="1800"/>
              <a:buChar char="●"/>
            </a:pPr>
            <a:r>
              <a:rPr lang="en-NZ"/>
              <a:t>creating massive impact and value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rmAutofit/>
          </a:bodyPr>
          <a:lstStyle/>
          <a:p>
            <a:pPr marL="0" lvl="0" indent="0" algn="l" rtl="0">
              <a:spcBef>
                <a:spcPts val="0"/>
              </a:spcBef>
              <a:spcAft>
                <a:spcPts val="0"/>
              </a:spcAft>
              <a:buClr>
                <a:schemeClr val="dk1"/>
              </a:buClr>
              <a:buSzPts val="1320"/>
              <a:buFont typeface="Corbel"/>
              <a:buNone/>
            </a:pPr>
            <a:r>
              <a:rPr lang="en-NZ" sz="3466" b="1"/>
              <a:t>Outputs - What we want/could deliver</a:t>
            </a:r>
            <a:endParaRPr sz="3466" b="1"/>
          </a:p>
        </p:txBody>
      </p:sp>
      <p:sp>
        <p:nvSpPr>
          <p:cNvPr id="278" name="Google Shape;278;p29"/>
          <p:cNvSpPr txBox="1">
            <a:spLocks noGrp="1"/>
          </p:cNvSpPr>
          <p:nvPr>
            <p:ph type="body" idx="1"/>
          </p:nvPr>
        </p:nvSpPr>
        <p:spPr>
          <a:xfrm>
            <a:off x="3213467" y="2118500"/>
            <a:ext cx="8428800" cy="4012400"/>
          </a:xfrm>
          <a:prstGeom prst="rect">
            <a:avLst/>
          </a:prstGeom>
          <a:noFill/>
          <a:ln>
            <a:noFill/>
          </a:ln>
        </p:spPr>
        <p:txBody>
          <a:bodyPr spcFirstLastPara="1" wrap="square" lIns="121900" tIns="121900" rIns="121900" bIns="121900" anchor="t" anchorCtr="0">
            <a:normAutofit/>
          </a:bodyPr>
          <a:lstStyle/>
          <a:p>
            <a:pPr marL="609585" lvl="0" indent="-474120" algn="l" rtl="0">
              <a:spcBef>
                <a:spcPts val="0"/>
              </a:spcBef>
              <a:spcAft>
                <a:spcPts val="0"/>
              </a:spcAft>
              <a:buSzPts val="2000"/>
              <a:buChar char="●"/>
            </a:pPr>
            <a:r>
              <a:rPr lang="en-NZ" sz="2667"/>
              <a:t>250,000 future focused, tech industry jobs</a:t>
            </a:r>
            <a:endParaRPr sz="2667"/>
          </a:p>
          <a:p>
            <a:pPr marL="609585" lvl="0" indent="-474120" algn="l" rtl="0">
              <a:spcBef>
                <a:spcPts val="0"/>
              </a:spcBef>
              <a:spcAft>
                <a:spcPts val="0"/>
              </a:spcAft>
              <a:buSzPts val="2000"/>
              <a:buChar char="●"/>
            </a:pPr>
            <a:r>
              <a:rPr lang="en-NZ" sz="2667"/>
              <a:t>5000 active high growth startups</a:t>
            </a:r>
            <a:endParaRPr sz="2667"/>
          </a:p>
          <a:p>
            <a:pPr marL="609585" lvl="0" indent="-474120" algn="l" rtl="0">
              <a:spcBef>
                <a:spcPts val="0"/>
              </a:spcBef>
              <a:spcAft>
                <a:spcPts val="0"/>
              </a:spcAft>
              <a:buSzPts val="2000"/>
              <a:buChar char="●"/>
            </a:pPr>
            <a:r>
              <a:rPr lang="en-NZ" sz="2667"/>
              <a:t>Hubs and ecosystem connectivity - agtech, aerospace, gaming, medtech, fintech…</a:t>
            </a:r>
            <a:endParaRPr sz="2667"/>
          </a:p>
          <a:p>
            <a:pPr marL="609585" lvl="0" indent="-474120" algn="l" rtl="0">
              <a:spcBef>
                <a:spcPts val="0"/>
              </a:spcBef>
              <a:spcAft>
                <a:spcPts val="0"/>
              </a:spcAft>
              <a:buSzPts val="2000"/>
              <a:buChar char="●"/>
            </a:pPr>
            <a:r>
              <a:rPr lang="en-NZ" sz="2667"/>
              <a:t>Every year…</a:t>
            </a:r>
            <a:endParaRPr sz="2667"/>
          </a:p>
          <a:p>
            <a:pPr marL="1219170" lvl="1" indent="-474120" algn="l" rtl="0">
              <a:spcBef>
                <a:spcPts val="0"/>
              </a:spcBef>
              <a:spcAft>
                <a:spcPts val="0"/>
              </a:spcAft>
              <a:buSzPts val="2000"/>
              <a:buChar char="○"/>
            </a:pPr>
            <a:r>
              <a:rPr lang="en-NZ" sz="2667"/>
              <a:t>5 startups become $100m revenue companies </a:t>
            </a:r>
            <a:endParaRPr sz="2667"/>
          </a:p>
          <a:p>
            <a:pPr marL="1219170" lvl="1" indent="-474120" algn="l" rtl="0">
              <a:spcBef>
                <a:spcPts val="0"/>
              </a:spcBef>
              <a:spcAft>
                <a:spcPts val="0"/>
              </a:spcAft>
              <a:buSzPts val="2000"/>
              <a:buChar char="○"/>
            </a:pPr>
            <a:r>
              <a:rPr lang="en-NZ" sz="2667"/>
              <a:t>3 startups become unicorns</a:t>
            </a:r>
            <a:endParaRPr/>
          </a:p>
          <a:p>
            <a:pPr marL="1219170" lvl="1" indent="-474120" algn="l" rtl="0">
              <a:spcBef>
                <a:spcPts val="0"/>
              </a:spcBef>
              <a:spcAft>
                <a:spcPts val="0"/>
              </a:spcAft>
              <a:buSzPts val="2000"/>
              <a:buChar char="○"/>
            </a:pPr>
            <a:r>
              <a:rPr lang="en-NZ" sz="2667"/>
              <a:t>25 startups are spun out of our PROs </a:t>
            </a:r>
            <a:endParaRPr sz="2667"/>
          </a:p>
          <a:p>
            <a:pPr marL="609585" lvl="0" indent="0" algn="l" rtl="0">
              <a:spcBef>
                <a:spcPts val="1600"/>
              </a:spcBef>
              <a:spcAft>
                <a:spcPts val="1600"/>
              </a:spcAft>
              <a:buSzPts val="1800"/>
              <a:buNone/>
            </a:pPr>
            <a:endParaRPr sz="2667"/>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rmAutofit/>
          </a:bodyPr>
          <a:lstStyle/>
          <a:p>
            <a:pPr marL="0" lvl="0" indent="0" algn="l" rtl="0">
              <a:spcBef>
                <a:spcPts val="0"/>
              </a:spcBef>
              <a:spcAft>
                <a:spcPts val="0"/>
              </a:spcAft>
              <a:buClr>
                <a:schemeClr val="dk1"/>
              </a:buClr>
              <a:buSzPts val="1320"/>
              <a:buFont typeface="Corbel"/>
              <a:buNone/>
            </a:pPr>
            <a:r>
              <a:rPr lang="en-NZ" sz="3466" b="1"/>
              <a:t>Outcomes - What this could deliver </a:t>
            </a:r>
            <a:endParaRPr sz="3466" b="1"/>
          </a:p>
        </p:txBody>
      </p:sp>
      <p:sp>
        <p:nvSpPr>
          <p:cNvPr id="285" name="Google Shape;285;p30"/>
          <p:cNvSpPr txBox="1">
            <a:spLocks noGrp="1"/>
          </p:cNvSpPr>
          <p:nvPr>
            <p:ph type="body" idx="1"/>
          </p:nvPr>
        </p:nvSpPr>
        <p:spPr>
          <a:xfrm>
            <a:off x="3213467" y="2037033"/>
            <a:ext cx="8428800" cy="4094000"/>
          </a:xfrm>
          <a:prstGeom prst="rect">
            <a:avLst/>
          </a:prstGeom>
          <a:noFill/>
          <a:ln>
            <a:noFill/>
          </a:ln>
        </p:spPr>
        <p:txBody>
          <a:bodyPr spcFirstLastPara="1" wrap="square" lIns="121900" tIns="121900" rIns="121900" bIns="121900" anchor="t" anchorCtr="0">
            <a:normAutofit/>
          </a:bodyPr>
          <a:lstStyle/>
          <a:p>
            <a:pPr marL="609585" lvl="0" indent="-474120" algn="l" rtl="0">
              <a:spcBef>
                <a:spcPts val="0"/>
              </a:spcBef>
              <a:spcAft>
                <a:spcPts val="0"/>
              </a:spcAft>
              <a:buSzPts val="2000"/>
              <a:buChar char="●"/>
            </a:pPr>
            <a:r>
              <a:rPr lang="en-NZ" sz="2667"/>
              <a:t>Big lift in productivity</a:t>
            </a:r>
            <a:endParaRPr sz="2667"/>
          </a:p>
          <a:p>
            <a:pPr marL="609585" lvl="0" indent="-474120" algn="l" rtl="0">
              <a:spcBef>
                <a:spcPts val="0"/>
              </a:spcBef>
              <a:spcAft>
                <a:spcPts val="0"/>
              </a:spcAft>
              <a:buSzPts val="2000"/>
              <a:buChar char="●"/>
            </a:pPr>
            <a:r>
              <a:rPr lang="en-NZ" sz="2667"/>
              <a:t>A carbon neutral economy</a:t>
            </a:r>
            <a:endParaRPr sz="2667"/>
          </a:p>
          <a:p>
            <a:pPr marL="609585" lvl="0" indent="-474120" algn="l" rtl="0">
              <a:spcBef>
                <a:spcPts val="0"/>
              </a:spcBef>
              <a:spcAft>
                <a:spcPts val="0"/>
              </a:spcAft>
              <a:buSzPts val="2000"/>
              <a:buChar char="●"/>
            </a:pPr>
            <a:r>
              <a:rPr lang="en-NZ" sz="2667"/>
              <a:t>Entrepreneurship is part of the kiwi DNA</a:t>
            </a:r>
            <a:endParaRPr sz="2667"/>
          </a:p>
          <a:p>
            <a:pPr marL="609585" lvl="0" indent="-474120" algn="l" rtl="0">
              <a:spcBef>
                <a:spcPts val="0"/>
              </a:spcBef>
              <a:spcAft>
                <a:spcPts val="0"/>
              </a:spcAft>
              <a:buSzPts val="2000"/>
              <a:buChar char="●"/>
            </a:pPr>
            <a:r>
              <a:rPr lang="en-NZ" sz="2667"/>
              <a:t>Equity and diversity across the sector</a:t>
            </a:r>
            <a:endParaRPr sz="2667"/>
          </a:p>
          <a:p>
            <a:pPr marL="609585" lvl="0" indent="-474120" algn="l" rtl="0">
              <a:spcBef>
                <a:spcPts val="0"/>
              </a:spcBef>
              <a:spcAft>
                <a:spcPts val="0"/>
              </a:spcAft>
              <a:buSzPts val="2000"/>
              <a:buChar char="●"/>
            </a:pPr>
            <a:r>
              <a:rPr lang="en-NZ" sz="2667"/>
              <a:t>Improved income equality</a:t>
            </a:r>
            <a:endParaRPr sz="2667"/>
          </a:p>
          <a:p>
            <a:pPr marL="609585" lvl="0" indent="-474120" algn="l" rtl="0">
              <a:spcBef>
                <a:spcPts val="0"/>
              </a:spcBef>
              <a:spcAft>
                <a:spcPts val="0"/>
              </a:spcAft>
              <a:buSzPts val="2000"/>
              <a:buChar char="●"/>
            </a:pPr>
            <a:r>
              <a:rPr lang="en-NZ" sz="2667"/>
              <a:t>A full and sustainable capital pathway for startups</a:t>
            </a:r>
            <a:endParaRPr sz="2667"/>
          </a:p>
          <a:p>
            <a:pPr marL="609585" lvl="0" indent="-474120" algn="l" rtl="0">
              <a:spcBef>
                <a:spcPts val="0"/>
              </a:spcBef>
              <a:spcAft>
                <a:spcPts val="0"/>
              </a:spcAft>
              <a:buSzPts val="2000"/>
              <a:buChar char="●"/>
            </a:pPr>
            <a:r>
              <a:rPr lang="en-NZ" sz="2667"/>
              <a:t>Higher per capita incomes</a:t>
            </a:r>
            <a:endParaRPr sz="2667"/>
          </a:p>
          <a:p>
            <a:pPr marL="609585" lvl="0" indent="-474120" algn="l" rtl="0">
              <a:spcBef>
                <a:spcPts val="0"/>
              </a:spcBef>
              <a:spcAft>
                <a:spcPts val="0"/>
              </a:spcAft>
              <a:buSzPts val="2000"/>
              <a:buChar char="●"/>
            </a:pPr>
            <a:r>
              <a:rPr lang="en-NZ" sz="2667"/>
              <a:t>Aotearoa is a place where talent wants to live</a:t>
            </a:r>
            <a:endParaRPr sz="2667"/>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2468</Words>
  <Application>Microsoft Office PowerPoint</Application>
  <PresentationFormat>Widescreen</PresentationFormat>
  <Paragraphs>240</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Corbel</vt:lpstr>
      <vt:lpstr>Courier New</vt:lpstr>
      <vt:lpstr>Century Gothic</vt:lpstr>
      <vt:lpstr>Arial</vt:lpstr>
      <vt:lpstr>Times New Roman</vt:lpstr>
      <vt:lpstr>Lato</vt:lpstr>
      <vt:lpstr>Calibri</vt:lpstr>
      <vt:lpstr>Parallax</vt:lpstr>
      <vt:lpstr>Parallax</vt:lpstr>
      <vt:lpstr>Start Up Council Meetups</vt:lpstr>
      <vt:lpstr>AGENDA</vt:lpstr>
      <vt:lpstr>Startup Advisors Council: who, what, when?</vt:lpstr>
      <vt:lpstr>The Council has been appointed for a 12-month period and asked to report back to Ministers in early 2023…</vt:lpstr>
      <vt:lpstr>A vision and a strategy for the StartUp Ecosystem</vt:lpstr>
      <vt:lpstr>A vision for the startup ecosystem</vt:lpstr>
      <vt:lpstr>Defining a startup  </vt:lpstr>
      <vt:lpstr>Outputs - What we want/could deliver</vt:lpstr>
      <vt:lpstr>Outcomes - What this could deliver </vt:lpstr>
      <vt:lpstr>Our purpose and promise  </vt:lpstr>
      <vt:lpstr>Issues and solutions</vt:lpstr>
      <vt:lpstr>High-level themes</vt:lpstr>
      <vt:lpstr>High-level themes</vt:lpstr>
      <vt:lpstr>High-level themes</vt:lpstr>
      <vt:lpstr>High-level themes</vt:lpstr>
      <vt:lpstr>Boiling the ocean: prioritising and refining the ideas raised today</vt:lpstr>
      <vt:lpstr>Prioritisation and refinement Most important issues &amp; impactful solutions</vt:lpstr>
      <vt:lpstr>NEXT STEPS</vt:lpstr>
      <vt:lpstr>Appendix Non-essential or edited out content.  Kept here for reference.</vt:lpstr>
      <vt:lpstr>NB: Draft “sliders” on ecosystem tradeoffs</vt:lpstr>
      <vt:lpstr>We want to put this on steroids</vt:lpstr>
      <vt:lpstr>What do you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Up Council Meetups</dc:title>
  <dc:creator>Guled Mire</dc:creator>
  <cp:lastModifiedBy>Chapter Admin | EO New Zealand</cp:lastModifiedBy>
  <cp:revision>5</cp:revision>
  <dcterms:modified xsi:type="dcterms:W3CDTF">2023-08-08T09:52:06Z</dcterms:modified>
</cp:coreProperties>
</file>